
<file path=[Content_Types].xml><?xml version="1.0" encoding="utf-8"?>
<Types xmlns="http://schemas.openxmlformats.org/package/2006/content-types">
  <Default ContentType="image/x-emf" Extension="emf"/>
  <Default ContentType="image/png" Extension="png"/>
  <Default ContentType="image/svg+xml" Extension="svg"/>
  <Default ContentType="application/vnd.openxmlformats-package.relationships+xml" Extension="rels"/>
  <Default ContentType="application/xml" Extension="xml"/>
  <Default ContentType="image/jpeg" Extension="jpeg"/>
  <Override ContentType="application/vnd.openxmlformats-officedocument.theme+xml" PartName="/ppt/theme/theme2.xml"/>
  <Override ContentType="application/vnd.openxmlformats-officedocument.theme+xml" PartName="/ppt/theme/theme1.xml"/>
  <Override ContentType="application/vnd.openxmlformats-officedocument.presentationml.notesSlide+xml" PartName="/ppt/notesSlides/notesSlide14.xml"/>
  <Override ContentType="application/vnd.openxmlformats-officedocument.presentationml.notesSlide+xml" PartName="/ppt/notesSlides/notesSlide25.xml"/>
  <Override ContentType="application/vnd.openxmlformats-officedocument.presentationml.notesSlide+xml" PartName="/ppt/notesSlides/notesSlide15.xml"/>
  <Override ContentType="application/vnd.openxmlformats-officedocument.presentationml.notesSlide+xml" PartName="/ppt/notesSlides/notesSlide22.xml"/>
  <Override ContentType="application/vnd.openxmlformats-officedocument.presentationml.notesSlide+xml" PartName="/ppt/notesSlides/notesSlide3.xml"/>
  <Override ContentType="application/vnd.openxmlformats-officedocument.presentationml.notesSlide+xml" PartName="/ppt/notesSlides/notesSlide29.xml"/>
  <Override ContentType="application/vnd.openxmlformats-officedocument.presentationml.notesSlide+xml" PartName="/ppt/notesSlides/notesSlide1.xml"/>
  <Override ContentType="application/vnd.openxmlformats-officedocument.presentationml.notesSlide+xml" PartName="/ppt/notesSlides/notesSlide19.xml"/>
  <Override ContentType="application/vnd.openxmlformats-officedocument.presentationml.notesSlide+xml" PartName="/ppt/notesSlides/notesSlide8.xml"/>
  <Override ContentType="application/vnd.openxmlformats-officedocument.presentationml.notesSlide+xml" PartName="/ppt/notesSlides/notesSlide5.xml"/>
  <Override ContentType="application/vnd.openxmlformats-officedocument.presentationml.notesSlide+xml" PartName="/ppt/notesSlides/notesSlide9.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7.xml"/>
  <Override ContentType="application/vnd.openxmlformats-officedocument.presentationml.notesSlide+xml" PartName="/ppt/notesSlides/notesSlide21.xml"/>
  <Override ContentType="application/vnd.openxmlformats-officedocument.presentationml.notesSlide+xml" PartName="/ppt/notesSlides/notesSlide16.xml"/>
  <Override ContentType="application/vnd.openxmlformats-officedocument.presentationml.notesSlide+xml" PartName="/ppt/notesSlides/notesSlide2.xml"/>
  <Override ContentType="application/vnd.openxmlformats-officedocument.presentationml.notesSlide+xml" PartName="/ppt/notesSlides/notesSlide6.xml"/>
  <Override ContentType="application/vnd.openxmlformats-officedocument.presentationml.notesSlide+xml" PartName="/ppt/notesSlides/notesSlide18.xml"/>
  <Override ContentType="application/vnd.openxmlformats-officedocument.presentationml.notesSlide+xml" PartName="/ppt/notesSlides/notesSlide28.xml"/>
  <Override ContentType="application/vnd.openxmlformats-officedocument.presentationml.notesSlide+xml" PartName="/ppt/notesSlides/notesSlide7.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20.xml"/>
  <Override ContentType="application/vnd.openxmlformats-officedocument.presentationml.notesSlide+xml" PartName="/ppt/notesSlides/notesSlide10.xml"/>
  <Override ContentType="application/vnd.openxmlformats-officedocument.presentationml.notesSlide+xml" PartName="/ppt/notesSlides/notesSlide4.xml"/>
  <Override ContentType="application/vnd.openxmlformats-officedocument.presentationml.notesSlide+xml" PartName="/ppt/notesSlides/notesSlide17.xml"/>
  <Override ContentType="application/vnd.openxmlformats-officedocument.presentationml.notesSlide+xml" PartName="/ppt/notesSlides/notesSlide26.xml"/>
  <Override ContentType="application/vnd.openxmlformats-officedocument.presentationml.slideMaster+xml" PartName="/ppt/slideMasters/slideMaster1.xml"/>
  <Override ContentType="application/vnd.openxmlformats-officedocument.presentationml.notesMaster+xml" PartName="/ppt/notesMasters/notesMaster1.xml"/>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4.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viewProps+xml" PartName="/ppt/viewProps2.xml"/>
  <Override ContentType="application/vnd.openxmlformats-officedocument.presentationml.slide+xml" PartName="/ppt/slides/slide10.xml"/>
  <Override ContentType="application/vnd.openxmlformats-officedocument.presentationml.slide+xml" PartName="/ppt/slides/slide34.xml"/>
  <Override ContentType="application/vnd.openxmlformats-officedocument.presentationml.slide+xml" PartName="/ppt/slides/slide8.xml"/>
  <Override ContentType="application/vnd.openxmlformats-officedocument.presentationml.slide+xml" PartName="/ppt/slides/slide16.xml"/>
  <Override ContentType="application/vnd.openxmlformats-officedocument.presentationml.slide+xml" PartName="/ppt/slides/slide13.xml"/>
  <Override ContentType="application/vnd.openxmlformats-officedocument.presentationml.slide+xml" PartName="/ppt/slides/slide27.xml"/>
  <Override ContentType="application/vnd.openxmlformats-officedocument.presentationml.slide+xml" PartName="/ppt/slides/slide48.xml"/>
  <Override ContentType="application/vnd.openxmlformats-officedocument.presentationml.slide+xml" PartName="/ppt/slides/slide39.xml"/>
  <Override ContentType="application/vnd.openxmlformats-officedocument.presentationml.slide+xml" PartName="/ppt/slides/slide38.xml"/>
  <Override ContentType="application/vnd.openxmlformats-officedocument.presentationml.slide+xml" PartName="/ppt/slides/slide23.xml"/>
  <Override ContentType="application/vnd.openxmlformats-officedocument.presentationml.slide+xml" PartName="/ppt/slides/slide19.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5.xml"/>
  <Override ContentType="application/vnd.openxmlformats-officedocument.presentationml.slide+xml" PartName="/ppt/slides/slide25.xml"/>
  <Override ContentType="application/vnd.openxmlformats-officedocument.presentationml.slide+xml" PartName="/ppt/slides/slide2.xml"/>
  <Override ContentType="application/vnd.openxmlformats-officedocument.presentationml.slide+xml" PartName="/ppt/slides/slide33.xml"/>
  <Override ContentType="application/vnd.openxmlformats-officedocument.presentationml.slide+xml" PartName="/ppt/slides/slide31.xml"/>
  <Override ContentType="application/vnd.openxmlformats-officedocument.presentationml.slide+xml" PartName="/ppt/slides/slide29.xml"/>
  <Override ContentType="application/vnd.openxmlformats-officedocument.presentationml.slide+xml" PartName="/ppt/slides/slide37.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4.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22.xml"/>
  <Override ContentType="application/vnd.openxmlformats-officedocument.presentationml.slide+xml" PartName="/ppt/slides/slide28.xml"/>
  <Override ContentType="application/vnd.openxmlformats-officedocument.presentationml.slide+xml" PartName="/ppt/slides/slide32.xml"/>
  <Override ContentType="application/vnd.openxmlformats-officedocument.presentationml.slide+xml" PartName="/ppt/slides/slide26.xml"/>
  <Override ContentType="application/vnd.openxmlformats-officedocument.presentationml.slide+xml" PartName="/ppt/slides/slide15.xml"/>
  <Override ContentType="application/vnd.openxmlformats-officedocument.presentationml.slide+xml" PartName="/ppt/slides/slide46.xml"/>
  <Override ContentType="application/vnd.openxmlformats-officedocument.presentationml.slide+xml" PartName="/ppt/slides/slide18.xml"/>
  <Override ContentType="application/vnd.openxmlformats-officedocument.presentationml.slide+xml" PartName="/ppt/slides/slide17.xml"/>
  <Override ContentType="application/vnd.openxmlformats-officedocument.presentationml.slide+xml" PartName="/ppt/slides/slide6.xml"/>
  <Override ContentType="application/vnd.openxmlformats-officedocument.presentationml.slide+xml" PartName="/ppt/slides/slide20.xml"/>
  <Override ContentType="application/vnd.openxmlformats-officedocument.presentationml.slide+xml" PartName="/ppt/slides/slide42.xml"/>
  <Override ContentType="application/vnd.openxmlformats-officedocument.presentationml.slide+xml" PartName="/ppt/slides/slide1.xml"/>
  <Override ContentType="application/vnd.openxmlformats-officedocument.presentationml.slide+xml" PartName="/ppt/slides/slide24.xml"/>
  <Override ContentType="application/vnd.openxmlformats-officedocument.presentationml.slide+xml" PartName="/ppt/slides/slide12.xml"/>
  <Override ContentType="application/vnd.openxmlformats-officedocument.presentationml.slide+xml" PartName="/ppt/slides/slide40.xml"/>
  <Override ContentType="application/vnd.openxmlformats-officedocument.presentationml.slide+xml" PartName="/ppt/slides/slide9.xml"/>
  <Override ContentType="application/vnd.openxmlformats-officedocument.presentationml.slide+xml" PartName="/ppt/slides/slide21.xml"/>
  <Override ContentType="application/vnd.openxmlformats-officedocument.presentationml.presentation.main+xml" PartName="/ppt/presentation.xml"/>
  <Override ContentType="application/vnd.openxmlformats-officedocument.presentationml.presProps+xml" PartName="/ppt/presProps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9144000" cx="14630400"/>
  <p:notesSz cx="6858000" cy="9144000"/>
  <p:defaultTextStyle>
    <a:defPPr lvl="0">
      <a:defRPr lang="en-US"/>
    </a:defPPr>
    <a:lvl1pPr defTabSz="457200" eaLnBrk="1" hangingPunct="1" latinLnBrk="0" lvl="0" marL="0" rtl="0" algn="l">
      <a:defRPr kern="1200" sz="1800">
        <a:solidFill>
          <a:schemeClr val="tx1"/>
        </a:solidFill>
        <a:latin typeface="+mn-lt"/>
        <a:ea typeface="+mn-ea"/>
        <a:cs typeface="+mn-cs"/>
      </a:defRPr>
    </a:lvl1pPr>
    <a:lvl2pPr defTabSz="457200" eaLnBrk="1" hangingPunct="1" latinLnBrk="0" lvl="1" marL="457200" rtl="0" algn="l">
      <a:defRPr kern="1200" sz="1800">
        <a:solidFill>
          <a:schemeClr val="tx1"/>
        </a:solidFill>
        <a:latin typeface="+mn-lt"/>
        <a:ea typeface="+mn-ea"/>
        <a:cs typeface="+mn-cs"/>
      </a:defRPr>
    </a:lvl2pPr>
    <a:lvl3pPr defTabSz="457200" eaLnBrk="1" hangingPunct="1" latinLnBrk="0" lvl="2" marL="914400" rtl="0" algn="l">
      <a:defRPr kern="1200" sz="1800">
        <a:solidFill>
          <a:schemeClr val="tx1"/>
        </a:solidFill>
        <a:latin typeface="+mn-lt"/>
        <a:ea typeface="+mn-ea"/>
        <a:cs typeface="+mn-cs"/>
      </a:defRPr>
    </a:lvl3pPr>
    <a:lvl4pPr defTabSz="457200" eaLnBrk="1" hangingPunct="1" latinLnBrk="0" lvl="3" marL="1371600" rtl="0" algn="l">
      <a:defRPr kern="1200" sz="1800">
        <a:solidFill>
          <a:schemeClr val="tx1"/>
        </a:solidFill>
        <a:latin typeface="+mn-lt"/>
        <a:ea typeface="+mn-ea"/>
        <a:cs typeface="+mn-cs"/>
      </a:defRPr>
    </a:lvl4pPr>
    <a:lvl5pPr defTabSz="457200" eaLnBrk="1" hangingPunct="1" latinLnBrk="0" lvl="4" marL="1828800" rtl="0" algn="l">
      <a:defRPr kern="1200" sz="1800">
        <a:solidFill>
          <a:schemeClr val="tx1"/>
        </a:solidFill>
        <a:latin typeface="+mn-lt"/>
        <a:ea typeface="+mn-ea"/>
        <a:cs typeface="+mn-cs"/>
      </a:defRPr>
    </a:lvl5pPr>
    <a:lvl6pPr defTabSz="457200" eaLnBrk="1" hangingPunct="1" latinLnBrk="0" lvl="5" marL="2286000" rtl="0" algn="l">
      <a:defRPr kern="1200" sz="1800">
        <a:solidFill>
          <a:schemeClr val="tx1"/>
        </a:solidFill>
        <a:latin typeface="+mn-lt"/>
        <a:ea typeface="+mn-ea"/>
        <a:cs typeface="+mn-cs"/>
      </a:defRPr>
    </a:lvl6pPr>
    <a:lvl7pPr defTabSz="457200" eaLnBrk="1" hangingPunct="1" latinLnBrk="0" lvl="6" marL="2743200" rtl="0" algn="l">
      <a:defRPr kern="1200" sz="1800">
        <a:solidFill>
          <a:schemeClr val="tx1"/>
        </a:solidFill>
        <a:latin typeface="+mn-lt"/>
        <a:ea typeface="+mn-ea"/>
        <a:cs typeface="+mn-cs"/>
      </a:defRPr>
    </a:lvl7pPr>
    <a:lvl8pPr defTabSz="457200" eaLnBrk="1" hangingPunct="1" latinLnBrk="0" lvl="7" marL="3200400" rtl="0" algn="l">
      <a:defRPr kern="1200" sz="1800">
        <a:solidFill>
          <a:schemeClr val="tx1"/>
        </a:solidFill>
        <a:latin typeface="+mn-lt"/>
        <a:ea typeface="+mn-ea"/>
        <a:cs typeface="+mn-cs"/>
      </a:defRPr>
    </a:lvl8pPr>
    <a:lvl9pPr defTabSz="457200" eaLnBrk="1" hangingPunct="1" latinLnBrk="0" lvl="8" marL="3657600" rtl="0" algn="l">
      <a:defRPr kern="1200" sz="1800">
        <a:solidFill>
          <a:schemeClr val="tx1"/>
        </a:solidFill>
        <a:latin typeface="+mn-lt"/>
        <a:ea typeface="+mn-ea"/>
        <a:cs typeface="+mn-cs"/>
      </a:defRPr>
    </a:lvl9pPr>
  </p:defaultTextStyle>
  <p:extLst>
    <p:ext uri="{EFAFB233-063F-42B5-8137-9DF3F51BA10A}">
      <p15:sldGuideLst>
        <p15:guide id="1" orient="horz" pos="2880">
          <p15:clr>
            <a:srgbClr val="000000"/>
          </p15:clr>
        </p15:guide>
        <p15:guide id="2" pos="4608">
          <p15:clr>
            <a:srgbClr val="000000"/>
          </p15:clr>
        </p15:guide>
      </p15:sldGuideLst>
    </p:ext>
  </p:extLst>
</p:presentation>
</file>

<file path=ppt/presProps2.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2.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orient="horz"/>
        <p:guide pos="4608"/>
      </p:guideLst>
    </p:cSldViewPr>
  </p:slideViewPr>
</p:viewPr>
</file>

<file path=ppt/_rels/presentation.xml.rels><?xml version="1.0" encoding="UTF-8" standalone="yes"?><Relationships xmlns="http://schemas.openxmlformats.org/package/2006/relationships"><Relationship Id="rId12" Type="http://schemas.openxmlformats.org/officeDocument/2006/relationships/slide" Target="slides/slide7.xml"/><Relationship Id="rId40" Type="http://schemas.openxmlformats.org/officeDocument/2006/relationships/slide" Target="slides/slide35.xml"/><Relationship Id="rId28" Type="http://schemas.openxmlformats.org/officeDocument/2006/relationships/slide" Target="slides/slide23.xml"/><Relationship Id="rId16" Type="http://schemas.openxmlformats.org/officeDocument/2006/relationships/slide" Target="slides/slide11.xml"/><Relationship Id="rId38" Type="http://schemas.openxmlformats.org/officeDocument/2006/relationships/slide" Target="slides/slide33.xml"/><Relationship Id="rId20" Type="http://schemas.openxmlformats.org/officeDocument/2006/relationships/slide" Target="slides/slide15.xml"/><Relationship Id="rId46" Type="http://schemas.openxmlformats.org/officeDocument/2006/relationships/slide" Target="slides/slide41.xml"/><Relationship Id="rId15" Type="http://schemas.openxmlformats.org/officeDocument/2006/relationships/slide" Target="slides/slide10.xml"/><Relationship Id="rId39" Type="http://schemas.openxmlformats.org/officeDocument/2006/relationships/slide" Target="slides/slide34.xml"/><Relationship Id="rId11" Type="http://schemas.openxmlformats.org/officeDocument/2006/relationships/slide" Target="slides/slide6.xml"/><Relationship Id="rId25" Type="http://schemas.openxmlformats.org/officeDocument/2006/relationships/slide" Target="slides/slide20.xml"/><Relationship Id="rId14" Type="http://schemas.openxmlformats.org/officeDocument/2006/relationships/slide" Target="slides/slide9.xml"/><Relationship Id="rId7" Type="http://schemas.openxmlformats.org/officeDocument/2006/relationships/slide" Target="slides/slide2.xml"/><Relationship Id="rId29" Type="http://schemas.openxmlformats.org/officeDocument/2006/relationships/slide" Target="slides/slide24.xml"/><Relationship Id="rId27" Type="http://schemas.openxmlformats.org/officeDocument/2006/relationships/slide" Target="slides/slide22.xml"/><Relationship Id="rId35" Type="http://schemas.openxmlformats.org/officeDocument/2006/relationships/slide" Target="slides/slide30.xml"/><Relationship Id="rId13" Type="http://schemas.openxmlformats.org/officeDocument/2006/relationships/slide" Target="slides/slide8.xml"/><Relationship Id="rId8" Type="http://schemas.openxmlformats.org/officeDocument/2006/relationships/slide" Target="slides/slide3.xml"/><Relationship Id="rId34" Type="http://schemas.openxmlformats.org/officeDocument/2006/relationships/slide" Target="slides/slide29.xml"/><Relationship Id="rId4" Type="http://schemas.openxmlformats.org/officeDocument/2006/relationships/slideMaster" Target="slideMasters/slideMaster1.xml"/><Relationship Id="rId42" Type="http://schemas.openxmlformats.org/officeDocument/2006/relationships/slide" Target="slides/slide37.xml"/><Relationship Id="rId9" Type="http://schemas.openxmlformats.org/officeDocument/2006/relationships/slide" Target="slides/slide4.xml"/><Relationship Id="rId31" Type="http://schemas.openxmlformats.org/officeDocument/2006/relationships/slide" Target="slides/slide26.xml"/><Relationship Id="rId48" Type="http://schemas.openxmlformats.org/officeDocument/2006/relationships/slide" Target="slides/slide43.xml"/><Relationship Id="rId43" Type="http://schemas.openxmlformats.org/officeDocument/2006/relationships/slide" Target="slides/slide38.xml"/><Relationship Id="rId33" Type="http://schemas.openxmlformats.org/officeDocument/2006/relationships/slide" Target="slides/slide28.xml"/><Relationship Id="rId22" Type="http://schemas.openxmlformats.org/officeDocument/2006/relationships/slide" Target="slides/slide17.xml"/><Relationship Id="rId1" Type="http://schemas.openxmlformats.org/officeDocument/2006/relationships/theme" Target="theme/theme1.xml"/><Relationship Id="rId44" Type="http://schemas.openxmlformats.org/officeDocument/2006/relationships/slide" Target="slides/slide39.xml"/><Relationship Id="rId30" Type="http://schemas.openxmlformats.org/officeDocument/2006/relationships/slide" Target="slides/slide25.xml"/><Relationship Id="rId18" Type="http://schemas.openxmlformats.org/officeDocument/2006/relationships/slide" Target="slides/slide13.xml"/><Relationship Id="rId5" Type="http://schemas.openxmlformats.org/officeDocument/2006/relationships/notesMaster" Target="notesMasters/notesMaster1.xml"/><Relationship Id="rId26" Type="http://schemas.openxmlformats.org/officeDocument/2006/relationships/slide" Target="slides/slide21.xml"/><Relationship Id="rId24" Type="http://schemas.openxmlformats.org/officeDocument/2006/relationships/slide" Target="slides/slide19.xml"/><Relationship Id="rId36" Type="http://schemas.openxmlformats.org/officeDocument/2006/relationships/slide" Target="slides/slide31.xml"/><Relationship Id="rId23" Type="http://schemas.openxmlformats.org/officeDocument/2006/relationships/slide" Target="slides/slide18.xml"/><Relationship Id="rId21" Type="http://schemas.openxmlformats.org/officeDocument/2006/relationships/slide" Target="slides/slide16.xml"/><Relationship Id="rId2" Type="http://schemas.openxmlformats.org/officeDocument/2006/relationships/viewProps" Target="viewProps2.xml"/><Relationship Id="rId32" Type="http://schemas.openxmlformats.org/officeDocument/2006/relationships/slide" Target="slides/slide27.xml"/><Relationship Id="rId10" Type="http://schemas.openxmlformats.org/officeDocument/2006/relationships/slide" Target="slides/slide5.xml"/><Relationship Id="rId19" Type="http://schemas.openxmlformats.org/officeDocument/2006/relationships/slide" Target="slides/slide14.xml"/><Relationship Id="rId17" Type="http://schemas.openxmlformats.org/officeDocument/2006/relationships/slide" Target="slides/slide12.xml"/><Relationship Id="rId3" Type="http://schemas.openxmlformats.org/officeDocument/2006/relationships/presProps" Target="presProps2.xml"/><Relationship Id="rId45" Type="http://schemas.openxmlformats.org/officeDocument/2006/relationships/slide" Target="slides/slide40.xml"/><Relationship Id="rId6" Type="http://schemas.openxmlformats.org/officeDocument/2006/relationships/slide" Target="slides/slide1.xml"/><Relationship Id="rId47" Type="http://schemas.openxmlformats.org/officeDocument/2006/relationships/slide" Target="slides/slide42.xml"/><Relationship Id="rId37" Type="http://schemas.openxmlformats.org/officeDocument/2006/relationships/slide" Target="slides/slide32.xml"/><Relationship Id="rId41"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9B5FB-3FE0-4F23-A479-0B54FEE79313}" type="datetimeFigureOut">
              <a:rPr lang="pt-BR" smtClean="0"/>
              <a:t>24/04/2018</a:t>
            </a:fld>
            <a:endParaRPr lang="pt-BR"/>
          </a:p>
        </p:txBody>
      </p:sp>
      <p:sp>
        <p:nvSpPr>
          <p:cNvPr id="4" name="Espaço Reservado para Imagem de Slide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3BE9F-2D37-4B43-A02F-782CF442C820}" type="slidenum">
              <a:rPr lang="pt-BR" smtClean="0"/>
              <a:t>‹nº›</a:t>
            </a:fld>
            <a:endParaRPr lang="pt-BR"/>
          </a:p>
        </p:txBody>
      </p:sp>
    </p:spTree>
    <p:extLst>
      <p:ext uri="{BB962C8B-B14F-4D97-AF65-F5344CB8AC3E}">
        <p14:creationId xmlns:p14="http://schemas.microsoft.com/office/powerpoint/2010/main" val="1031763159"/>
      </p:ext>
    </p:extLst>
  </p:cSld>
  <p:clrMap bg1="lt1" tx1="dk1" bg2="lt2" tx2="dk2" accent1="accent1" accent2="accent2" accent3="accent3" accent4="accent4" accent5="accent5" accent6="accent6" hlink="hlink" folHlink="folHlink"/>
  <p:notesStyle>
    <a:lvl1pPr marL="0" algn="l" defTabSz="1141171" rtl="0" eaLnBrk="1" latinLnBrk="0" hangingPunct="1">
      <a:defRPr sz="1498" kern="1200">
        <a:solidFill>
          <a:schemeClr val="tx1"/>
        </a:solidFill>
        <a:latin typeface="+mn-lt"/>
        <a:ea typeface="+mn-ea"/>
        <a:cs typeface="+mn-cs"/>
      </a:defRPr>
    </a:lvl1pPr>
    <a:lvl2pPr marL="570586" algn="l" defTabSz="1141171" rtl="0" eaLnBrk="1" latinLnBrk="0" hangingPunct="1">
      <a:defRPr sz="1498" kern="1200">
        <a:solidFill>
          <a:schemeClr val="tx1"/>
        </a:solidFill>
        <a:latin typeface="+mn-lt"/>
        <a:ea typeface="+mn-ea"/>
        <a:cs typeface="+mn-cs"/>
      </a:defRPr>
    </a:lvl2pPr>
    <a:lvl3pPr marL="1141171" algn="l" defTabSz="1141171" rtl="0" eaLnBrk="1" latinLnBrk="0" hangingPunct="1">
      <a:defRPr sz="1498" kern="1200">
        <a:solidFill>
          <a:schemeClr val="tx1"/>
        </a:solidFill>
        <a:latin typeface="+mn-lt"/>
        <a:ea typeface="+mn-ea"/>
        <a:cs typeface="+mn-cs"/>
      </a:defRPr>
    </a:lvl3pPr>
    <a:lvl4pPr marL="1711757" algn="l" defTabSz="1141171" rtl="0" eaLnBrk="1" latinLnBrk="0" hangingPunct="1">
      <a:defRPr sz="1498" kern="1200">
        <a:solidFill>
          <a:schemeClr val="tx1"/>
        </a:solidFill>
        <a:latin typeface="+mn-lt"/>
        <a:ea typeface="+mn-ea"/>
        <a:cs typeface="+mn-cs"/>
      </a:defRPr>
    </a:lvl4pPr>
    <a:lvl5pPr marL="2282342" algn="l" defTabSz="1141171" rtl="0" eaLnBrk="1" latinLnBrk="0" hangingPunct="1">
      <a:defRPr sz="1498" kern="1200">
        <a:solidFill>
          <a:schemeClr val="tx1"/>
        </a:solidFill>
        <a:latin typeface="+mn-lt"/>
        <a:ea typeface="+mn-ea"/>
        <a:cs typeface="+mn-cs"/>
      </a:defRPr>
    </a:lvl5pPr>
    <a:lvl6pPr marL="2852928" algn="l" defTabSz="1141171" rtl="0" eaLnBrk="1" latinLnBrk="0" hangingPunct="1">
      <a:defRPr sz="1498" kern="1200">
        <a:solidFill>
          <a:schemeClr val="tx1"/>
        </a:solidFill>
        <a:latin typeface="+mn-lt"/>
        <a:ea typeface="+mn-ea"/>
        <a:cs typeface="+mn-cs"/>
      </a:defRPr>
    </a:lvl6pPr>
    <a:lvl7pPr marL="3423514" algn="l" defTabSz="1141171" rtl="0" eaLnBrk="1" latinLnBrk="0" hangingPunct="1">
      <a:defRPr sz="1498" kern="1200">
        <a:solidFill>
          <a:schemeClr val="tx1"/>
        </a:solidFill>
        <a:latin typeface="+mn-lt"/>
        <a:ea typeface="+mn-ea"/>
        <a:cs typeface="+mn-cs"/>
      </a:defRPr>
    </a:lvl7pPr>
    <a:lvl8pPr marL="3994099" algn="l" defTabSz="1141171" rtl="0" eaLnBrk="1" latinLnBrk="0" hangingPunct="1">
      <a:defRPr sz="1498" kern="1200">
        <a:solidFill>
          <a:schemeClr val="tx1"/>
        </a:solidFill>
        <a:latin typeface="+mn-lt"/>
        <a:ea typeface="+mn-ea"/>
        <a:cs typeface="+mn-cs"/>
      </a:defRPr>
    </a:lvl8pPr>
    <a:lvl9pPr marL="4564685" algn="l" defTabSz="1141171" rtl="0" eaLnBrk="1" latinLnBrk="0" hangingPunct="1">
      <a:defRPr sz="14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14</a:t>
            </a:fld>
            <a:endParaRPr lang="pt-BR"/>
          </a:p>
        </p:txBody>
      </p:sp>
    </p:spTree>
    <p:extLst>
      <p:ext uri="{BB962C8B-B14F-4D97-AF65-F5344CB8AC3E}">
        <p14:creationId xmlns:p14="http://schemas.microsoft.com/office/powerpoint/2010/main" val="22842743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24</a:t>
            </a:fld>
            <a:endParaRPr lang="pt-BR"/>
          </a:p>
        </p:txBody>
      </p:sp>
    </p:spTree>
    <p:extLst>
      <p:ext uri="{BB962C8B-B14F-4D97-AF65-F5344CB8AC3E}">
        <p14:creationId xmlns:p14="http://schemas.microsoft.com/office/powerpoint/2010/main" val="2588050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26</a:t>
            </a:fld>
            <a:endParaRPr lang="pt-BR"/>
          </a:p>
        </p:txBody>
      </p:sp>
    </p:spTree>
    <p:extLst>
      <p:ext uri="{BB962C8B-B14F-4D97-AF65-F5344CB8AC3E}">
        <p14:creationId xmlns:p14="http://schemas.microsoft.com/office/powerpoint/2010/main" val="943596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27</a:t>
            </a:fld>
            <a:endParaRPr lang="pt-BR"/>
          </a:p>
        </p:txBody>
      </p:sp>
    </p:spTree>
    <p:extLst>
      <p:ext uri="{BB962C8B-B14F-4D97-AF65-F5344CB8AC3E}">
        <p14:creationId xmlns:p14="http://schemas.microsoft.com/office/powerpoint/2010/main" val="1956081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28</a:t>
            </a:fld>
            <a:endParaRPr lang="pt-BR"/>
          </a:p>
        </p:txBody>
      </p:sp>
    </p:spTree>
    <p:extLst>
      <p:ext uri="{BB962C8B-B14F-4D97-AF65-F5344CB8AC3E}">
        <p14:creationId xmlns:p14="http://schemas.microsoft.com/office/powerpoint/2010/main" val="58268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30</a:t>
            </a:fld>
            <a:endParaRPr lang="pt-BR"/>
          </a:p>
        </p:txBody>
      </p:sp>
    </p:spTree>
    <p:extLst>
      <p:ext uri="{BB962C8B-B14F-4D97-AF65-F5344CB8AC3E}">
        <p14:creationId xmlns:p14="http://schemas.microsoft.com/office/powerpoint/2010/main" val="703928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31</a:t>
            </a:fld>
            <a:endParaRPr lang="pt-BR"/>
          </a:p>
        </p:txBody>
      </p:sp>
    </p:spTree>
    <p:extLst>
      <p:ext uri="{BB962C8B-B14F-4D97-AF65-F5344CB8AC3E}">
        <p14:creationId xmlns:p14="http://schemas.microsoft.com/office/powerpoint/2010/main" val="1792463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32</a:t>
            </a:fld>
            <a:endParaRPr lang="pt-BR"/>
          </a:p>
        </p:txBody>
      </p:sp>
    </p:spTree>
    <p:extLst>
      <p:ext uri="{BB962C8B-B14F-4D97-AF65-F5344CB8AC3E}">
        <p14:creationId xmlns:p14="http://schemas.microsoft.com/office/powerpoint/2010/main" val="12032344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33</a:t>
            </a:fld>
            <a:endParaRPr lang="pt-BR"/>
          </a:p>
        </p:txBody>
      </p:sp>
    </p:spTree>
    <p:extLst>
      <p:ext uri="{BB962C8B-B14F-4D97-AF65-F5344CB8AC3E}">
        <p14:creationId xmlns:p14="http://schemas.microsoft.com/office/powerpoint/2010/main" val="4263962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34</a:t>
            </a:fld>
            <a:endParaRPr lang="pt-BR"/>
          </a:p>
        </p:txBody>
      </p:sp>
    </p:spTree>
    <p:extLst>
      <p:ext uri="{BB962C8B-B14F-4D97-AF65-F5344CB8AC3E}">
        <p14:creationId xmlns:p14="http://schemas.microsoft.com/office/powerpoint/2010/main" val="4263962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35</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15</a:t>
            </a:fld>
            <a:endParaRPr lang="pt-BR"/>
          </a:p>
        </p:txBody>
      </p:sp>
    </p:spTree>
    <p:extLst>
      <p:ext uri="{BB962C8B-B14F-4D97-AF65-F5344CB8AC3E}">
        <p14:creationId xmlns:p14="http://schemas.microsoft.com/office/powerpoint/2010/main" val="1944963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36</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37</a:t>
            </a:fld>
            <a:endParaRPr lang="pt-BR"/>
          </a:p>
        </p:txBody>
      </p:sp>
    </p:spTree>
    <p:extLst>
      <p:ext uri="{BB962C8B-B14F-4D97-AF65-F5344CB8AC3E}">
        <p14:creationId xmlns:p14="http://schemas.microsoft.com/office/powerpoint/2010/main" val="237481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38</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39</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40</a:t>
            </a:fld>
            <a:endParaRPr lang="pt-BR"/>
          </a:p>
        </p:txBody>
      </p:sp>
    </p:spTree>
    <p:extLst>
      <p:ext uri="{BB962C8B-B14F-4D97-AF65-F5344CB8AC3E}">
        <p14:creationId xmlns:p14="http://schemas.microsoft.com/office/powerpoint/2010/main" val="4191249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41</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42</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43</a:t>
            </a:fld>
            <a:endParaRPr lang="pt-BR"/>
          </a:p>
        </p:txBody>
      </p:sp>
    </p:spTree>
    <p:extLst>
      <p:ext uri="{BB962C8B-B14F-4D97-AF65-F5344CB8AC3E}">
        <p14:creationId xmlns:p14="http://schemas.microsoft.com/office/powerpoint/2010/main" val="3892979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46</a:t>
            </a:fld>
            <a:endParaRPr lang="pt-BR"/>
          </a:p>
        </p:txBody>
      </p:sp>
    </p:spTree>
    <p:extLst>
      <p:ext uri="{BB962C8B-B14F-4D97-AF65-F5344CB8AC3E}">
        <p14:creationId xmlns:p14="http://schemas.microsoft.com/office/powerpoint/2010/main" val="3502623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48</a:t>
            </a:fld>
            <a:endParaRPr lang="pt-BR"/>
          </a:p>
        </p:txBody>
      </p:sp>
    </p:spTree>
    <p:extLst>
      <p:ext uri="{BB962C8B-B14F-4D97-AF65-F5344CB8AC3E}">
        <p14:creationId xmlns:p14="http://schemas.microsoft.com/office/powerpoint/2010/main" val="3695716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16</a:t>
            </a:fld>
            <a:endParaRPr lang="pt-BR"/>
          </a:p>
        </p:txBody>
      </p:sp>
    </p:spTree>
    <p:extLst>
      <p:ext uri="{BB962C8B-B14F-4D97-AF65-F5344CB8AC3E}">
        <p14:creationId xmlns:p14="http://schemas.microsoft.com/office/powerpoint/2010/main" val="249638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17</a:t>
            </a:fld>
            <a:endParaRPr lang="pt-BR"/>
          </a:p>
        </p:txBody>
      </p:sp>
    </p:spTree>
    <p:extLst>
      <p:ext uri="{BB962C8B-B14F-4D97-AF65-F5344CB8AC3E}">
        <p14:creationId xmlns:p14="http://schemas.microsoft.com/office/powerpoint/2010/main" val="1852003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18</a:t>
            </a:fld>
            <a:endParaRPr lang="pt-BR"/>
          </a:p>
        </p:txBody>
      </p:sp>
    </p:spTree>
    <p:extLst>
      <p:ext uri="{BB962C8B-B14F-4D97-AF65-F5344CB8AC3E}">
        <p14:creationId xmlns:p14="http://schemas.microsoft.com/office/powerpoint/2010/main" val="3225348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19</a:t>
            </a:fld>
            <a:endParaRPr lang="pt-BR"/>
          </a:p>
        </p:txBody>
      </p:sp>
    </p:spTree>
    <p:extLst>
      <p:ext uri="{BB962C8B-B14F-4D97-AF65-F5344CB8AC3E}">
        <p14:creationId xmlns:p14="http://schemas.microsoft.com/office/powerpoint/2010/main" val="4115211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21</a:t>
            </a:fld>
            <a:endParaRPr lang="pt-BR"/>
          </a:p>
        </p:txBody>
      </p:sp>
    </p:spTree>
    <p:extLst>
      <p:ext uri="{BB962C8B-B14F-4D97-AF65-F5344CB8AC3E}">
        <p14:creationId xmlns:p14="http://schemas.microsoft.com/office/powerpoint/2010/main" val="3715500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22</a:t>
            </a:fld>
            <a:endParaRPr lang="pt-BR"/>
          </a:p>
        </p:txBody>
      </p:sp>
    </p:spTree>
    <p:extLst>
      <p:ext uri="{BB962C8B-B14F-4D97-AF65-F5344CB8AC3E}">
        <p14:creationId xmlns:p14="http://schemas.microsoft.com/office/powerpoint/2010/main" val="1681042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23</a:t>
            </a:fld>
            <a:endParaRPr lang="pt-BR"/>
          </a:p>
        </p:txBody>
      </p:sp>
    </p:spTree>
    <p:extLst>
      <p:ext uri="{BB962C8B-B14F-4D97-AF65-F5344CB8AC3E}">
        <p14:creationId xmlns:p14="http://schemas.microsoft.com/office/powerpoint/2010/main" val="3042680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496484"/>
            <a:ext cx="10972800" cy="3183467"/>
          </a:xfrm>
        </p:spPr>
        <p:txBody>
          <a:bodyPr anchor="b"/>
          <a:lstStyle>
            <a:lvl1pPr algn="ctr">
              <a:defRPr sz="7200"/>
            </a:lvl1pPr>
          </a:lstStyle>
          <a:p>
            <a:r>
              <a:rPr lang="pt-BR"/>
              <a:t>Clique para editar o título Mestre</a:t>
            </a:r>
            <a:endParaRPr lang="en-US" dirty="0"/>
          </a:p>
        </p:txBody>
      </p:sp>
      <p:sp>
        <p:nvSpPr>
          <p:cNvPr id="3" name="Subtitle 2"/>
          <p:cNvSpPr>
            <a:spLocks noGrp="1"/>
          </p:cNvSpPr>
          <p:nvPr>
            <p:ph type="subTitle" idx="1"/>
          </p:nvPr>
        </p:nvSpPr>
        <p:spPr>
          <a:xfrm>
            <a:off x="1828800" y="4802717"/>
            <a:ext cx="10972800" cy="2207683"/>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D6E7505B-4940-4165-A704-765B019D632C}" type="datetimeFigureOut">
              <a:rPr lang="pt-BR" smtClean="0"/>
              <a:t>24/04/2018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1140439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6E7505B-4940-4165-A704-765B019D632C}" type="datetimeFigureOut">
              <a:rPr lang="pt-BR" smtClean="0"/>
              <a:t>24/04/2018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1947158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86834"/>
            <a:ext cx="3154680" cy="7749117"/>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005840" y="486834"/>
            <a:ext cx="9281160" cy="7749117"/>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6E7505B-4940-4165-A704-765B019D632C}" type="datetimeFigureOut">
              <a:rPr lang="pt-BR" smtClean="0"/>
              <a:t>24/04/2018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339822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6E7505B-4940-4165-A704-765B019D632C}" type="datetimeFigureOut">
              <a:rPr lang="pt-BR" smtClean="0"/>
              <a:t>24/04/2018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187400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998220" y="2279652"/>
            <a:ext cx="12618720" cy="3803649"/>
          </a:xfrm>
        </p:spPr>
        <p:txBody>
          <a:bodyPr anchor="b"/>
          <a:lstStyle>
            <a:lvl1pPr>
              <a:defRPr sz="7200"/>
            </a:lvl1pPr>
          </a:lstStyle>
          <a:p>
            <a:r>
              <a:rPr lang="pt-BR"/>
              <a:t>Clique para editar o título Mestre</a:t>
            </a:r>
            <a:endParaRPr lang="en-US" dirty="0"/>
          </a:p>
        </p:txBody>
      </p:sp>
      <p:sp>
        <p:nvSpPr>
          <p:cNvPr id="3" name="Text Placeholder 2"/>
          <p:cNvSpPr>
            <a:spLocks noGrp="1"/>
          </p:cNvSpPr>
          <p:nvPr>
            <p:ph type="body" idx="1"/>
          </p:nvPr>
        </p:nvSpPr>
        <p:spPr>
          <a:xfrm>
            <a:off x="998220" y="6119285"/>
            <a:ext cx="12618720" cy="2000249"/>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D6E7505B-4940-4165-A704-765B019D632C}" type="datetimeFigureOut">
              <a:rPr lang="pt-BR" smtClean="0"/>
              <a:t>24/04/2018</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373837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005840" y="2434167"/>
            <a:ext cx="6217920" cy="5801784"/>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406640" y="2434167"/>
            <a:ext cx="6217920" cy="5801784"/>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6E7505B-4940-4165-A704-765B019D632C}" type="datetimeFigureOut">
              <a:rPr lang="pt-BR" smtClean="0"/>
              <a:t>24/04/2018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3550387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007746" y="486834"/>
            <a:ext cx="12618720" cy="176741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07746" y="2241551"/>
            <a:ext cx="6189344" cy="1098549"/>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pt-BR"/>
              <a:t>Editar estilos de texto Mestre</a:t>
            </a:r>
          </a:p>
        </p:txBody>
      </p:sp>
      <p:sp>
        <p:nvSpPr>
          <p:cNvPr id="4" name="Content Placeholder 3"/>
          <p:cNvSpPr>
            <a:spLocks noGrp="1"/>
          </p:cNvSpPr>
          <p:nvPr>
            <p:ph sz="half" idx="2"/>
          </p:nvPr>
        </p:nvSpPr>
        <p:spPr>
          <a:xfrm>
            <a:off x="1007746" y="3340100"/>
            <a:ext cx="6189344" cy="4912784"/>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406640" y="2241551"/>
            <a:ext cx="6219826" cy="1098549"/>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pt-BR"/>
              <a:t>Editar estilos de texto Mestre</a:t>
            </a:r>
          </a:p>
        </p:txBody>
      </p:sp>
      <p:sp>
        <p:nvSpPr>
          <p:cNvPr id="6" name="Content Placeholder 5"/>
          <p:cNvSpPr>
            <a:spLocks noGrp="1"/>
          </p:cNvSpPr>
          <p:nvPr>
            <p:ph sz="quarter" idx="4"/>
          </p:nvPr>
        </p:nvSpPr>
        <p:spPr>
          <a:xfrm>
            <a:off x="7406640" y="3340100"/>
            <a:ext cx="6219826" cy="4912784"/>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D6E7505B-4940-4165-A704-765B019D632C}" type="datetimeFigureOut">
              <a:rPr lang="pt-BR" smtClean="0"/>
              <a:t>24/04/2018</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177850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D6E7505B-4940-4165-A704-765B019D632C}" type="datetimeFigureOut">
              <a:rPr lang="pt-BR" smtClean="0"/>
              <a:t>24/04/2018</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3226515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E7505B-4940-4165-A704-765B019D632C}" type="datetimeFigureOut">
              <a:rPr lang="pt-BR" smtClean="0"/>
              <a:t>24/04/2018</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1970008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007746" y="609600"/>
            <a:ext cx="4718684" cy="2133600"/>
          </a:xfrm>
        </p:spPr>
        <p:txBody>
          <a:bodyPr anchor="b"/>
          <a:lstStyle>
            <a:lvl1pPr>
              <a:defRPr sz="3840"/>
            </a:lvl1pPr>
          </a:lstStyle>
          <a:p>
            <a:r>
              <a:rPr lang="pt-BR"/>
              <a:t>Clique para editar o título Mestre</a:t>
            </a:r>
            <a:endParaRPr lang="en-US" dirty="0"/>
          </a:p>
        </p:txBody>
      </p:sp>
      <p:sp>
        <p:nvSpPr>
          <p:cNvPr id="3" name="Content Placeholder 2"/>
          <p:cNvSpPr>
            <a:spLocks noGrp="1"/>
          </p:cNvSpPr>
          <p:nvPr>
            <p:ph idx="1"/>
          </p:nvPr>
        </p:nvSpPr>
        <p:spPr>
          <a:xfrm>
            <a:off x="6219826" y="1316567"/>
            <a:ext cx="7406640" cy="6498167"/>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007746" y="2743200"/>
            <a:ext cx="4718684" cy="508211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pt-BR"/>
              <a:t>Editar estilos de texto Mestre</a:t>
            </a:r>
          </a:p>
        </p:txBody>
      </p:sp>
      <p:sp>
        <p:nvSpPr>
          <p:cNvPr id="5" name="Date Placeholder 4"/>
          <p:cNvSpPr>
            <a:spLocks noGrp="1"/>
          </p:cNvSpPr>
          <p:nvPr>
            <p:ph type="dt" sz="half" idx="10"/>
          </p:nvPr>
        </p:nvSpPr>
        <p:spPr/>
        <p:txBody>
          <a:bodyPr/>
          <a:lstStyle/>
          <a:p>
            <a:fld id="{D6E7505B-4940-4165-A704-765B019D632C}" type="datetimeFigureOut">
              <a:rPr lang="pt-BR" smtClean="0"/>
              <a:t>24/04/2018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474966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007746" y="609600"/>
            <a:ext cx="4718684" cy="2133600"/>
          </a:xfrm>
        </p:spPr>
        <p:txBody>
          <a:bodyPr anchor="b"/>
          <a:lstStyle>
            <a:lvl1pPr>
              <a:defRPr sz="384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219826" y="1316567"/>
            <a:ext cx="7406640" cy="6498167"/>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07746" y="2743200"/>
            <a:ext cx="4718684" cy="508211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pt-BR"/>
              <a:t>Editar estilos de texto Mestre</a:t>
            </a:r>
          </a:p>
        </p:txBody>
      </p:sp>
      <p:sp>
        <p:nvSpPr>
          <p:cNvPr id="5" name="Date Placeholder 4"/>
          <p:cNvSpPr>
            <a:spLocks noGrp="1"/>
          </p:cNvSpPr>
          <p:nvPr>
            <p:ph type="dt" sz="half" idx="10"/>
          </p:nvPr>
        </p:nvSpPr>
        <p:spPr/>
        <p:txBody>
          <a:bodyPr/>
          <a:lstStyle/>
          <a:p>
            <a:fld id="{D6E7505B-4940-4165-A704-765B019D632C}" type="datetimeFigureOut">
              <a:rPr lang="pt-BR" smtClean="0"/>
              <a:t>24/04/2018</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982506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86834"/>
            <a:ext cx="12618720" cy="1767417"/>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005840" y="2434167"/>
            <a:ext cx="12618720" cy="5801784"/>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05840" y="8475134"/>
            <a:ext cx="3291840" cy="486833"/>
          </a:xfrm>
          <a:prstGeom prst="rect">
            <a:avLst/>
          </a:prstGeom>
        </p:spPr>
        <p:txBody>
          <a:bodyPr vert="horz" lIns="91440" tIns="45720" rIns="91440" bIns="45720" rtlCol="0" anchor="ctr"/>
          <a:lstStyle>
            <a:lvl1pPr algn="l">
              <a:defRPr sz="1440">
                <a:solidFill>
                  <a:schemeClr val="tx1">
                    <a:tint val="75000"/>
                  </a:schemeClr>
                </a:solidFill>
              </a:defRPr>
            </a:lvl1pPr>
          </a:lstStyle>
          <a:p>
            <a:fld id="{D6E7505B-4940-4165-A704-765B019D632C}" type="datetimeFigureOut">
              <a:rPr lang="pt-BR" smtClean="0"/>
              <a:t>24/04/2018</a:t>
            </a:fld>
            <a:endParaRPr lang="pt-BR"/>
          </a:p>
        </p:txBody>
      </p:sp>
      <p:sp>
        <p:nvSpPr>
          <p:cNvPr id="5" name="Footer Placeholder 4"/>
          <p:cNvSpPr>
            <a:spLocks noGrp="1"/>
          </p:cNvSpPr>
          <p:nvPr>
            <p:ph type="ftr" sz="quarter" idx="3"/>
          </p:nvPr>
        </p:nvSpPr>
        <p:spPr>
          <a:xfrm>
            <a:off x="4846320" y="8475134"/>
            <a:ext cx="4937760" cy="486833"/>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10332720" y="8475134"/>
            <a:ext cx="3291840" cy="486833"/>
          </a:xfrm>
          <a:prstGeom prst="rect">
            <a:avLst/>
          </a:prstGeom>
        </p:spPr>
        <p:txBody>
          <a:bodyPr vert="horz" lIns="91440" tIns="45720" rIns="91440" bIns="45720" rtlCol="0" anchor="ctr"/>
          <a:lstStyle>
            <a:lvl1pPr algn="r">
              <a:defRPr sz="1440">
                <a:solidFill>
                  <a:schemeClr val="tx1">
                    <a:tint val="75000"/>
                  </a:schemeClr>
                </a:solidFill>
              </a:defRPr>
            </a:lvl1pPr>
          </a:lstStyle>
          <a:p>
            <a:fld id="{69F7DFB9-4CFF-457E-8BB4-2769E69AD6EB}" type="slidenum">
              <a:rPr lang="pt-BR" smtClean="0"/>
              <a:t>‹nº›</a:t>
            </a:fld>
            <a:endParaRPr lang="pt-BR"/>
          </a:p>
        </p:txBody>
      </p:sp>
    </p:spTree>
    <p:extLst>
      <p:ext uri="{BB962C8B-B14F-4D97-AF65-F5344CB8AC3E}">
        <p14:creationId xmlns:p14="http://schemas.microsoft.com/office/powerpoint/2010/main" val="1188637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4.png"/><Relationship Id="rId7"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0.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2.emf"/><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emf"/><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emf"/><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emf"/><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4"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43.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45.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xmlns="" id="{87E12970-CD86-4085-9D46-4A0E5EEC17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570" b="27812"/>
          <a:stretch/>
        </p:blipFill>
        <p:spPr bwMode="auto">
          <a:xfrm>
            <a:off x="2779743" y="1999195"/>
            <a:ext cx="8976320" cy="2658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aixaDeTexto 1"/>
          <p:cNvSpPr txBox="1"/>
          <p:nvPr/>
        </p:nvSpPr>
        <p:spPr>
          <a:xfrm>
            <a:off x="4695605" y="5032573"/>
            <a:ext cx="5239190" cy="892552"/>
          </a:xfrm>
          <a:prstGeom prst="rect">
            <a:avLst/>
          </a:prstGeom>
          <a:noFill/>
        </p:spPr>
        <p:txBody>
          <a:bodyPr wrap="none" rtlCol="0">
            <a:spAutoFit/>
          </a:bodyPr>
          <a:lstStyle/>
          <a:p>
            <a:pPr algn="ctr"/>
            <a:r>
              <a:rPr lang="pt-BR" sz="3200" dirty="0" smtClean="0"/>
              <a:t>Matheus Neder</a:t>
            </a:r>
          </a:p>
          <a:p>
            <a:pPr algn="ctr"/>
            <a:r>
              <a:rPr lang="pt-BR" sz="2000" dirty="0"/>
              <a:t>a</a:t>
            </a:r>
            <a:r>
              <a:rPr lang="pt-BR" sz="2000" dirty="0" smtClean="0"/>
              <a:t>rquiteto de software e consultor de tecnologia </a:t>
            </a:r>
            <a:endParaRPr lang="pt-BR" sz="2000" dirty="0"/>
          </a:p>
        </p:txBody>
      </p:sp>
      <p:sp>
        <p:nvSpPr>
          <p:cNvPr id="3" name="AutoShape 2" descr="https://media.licdn.com/mpr/mpr/shrink_200_200/gcrc/dms/image/C4D0BAQEmJPJgZPmRLg/company-logo_400_400/0?e=2123787600&amp;v=beta&amp;t=8Wq4IOQd3HubMqq_0aiNLXc3s-59kh7lL6zXbI5Chr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482" t="19379" r="3656" b="22276"/>
          <a:stretch/>
        </p:blipFill>
        <p:spPr bwMode="auto">
          <a:xfrm>
            <a:off x="6038191" y="6626196"/>
            <a:ext cx="2459421" cy="1562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tângulo 5">
            <a:extLst>
              <a:ext uri="{FF2B5EF4-FFF2-40B4-BE49-F238E27FC236}">
                <a16:creationId xmlns:a16="http://schemas.microsoft.com/office/drawing/2014/main" xmlns="" id="{F01754EB-3F85-4470-8BDC-267B81A8421C}"/>
              </a:ext>
            </a:extLst>
          </p:cNvPr>
          <p:cNvSpPr/>
          <p:nvPr/>
        </p:nvSpPr>
        <p:spPr>
          <a:xfrm>
            <a:off x="0" y="-7243"/>
            <a:ext cx="14630400" cy="414728"/>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a:extLst>
              <a:ext uri="{FF2B5EF4-FFF2-40B4-BE49-F238E27FC236}">
                <a16:creationId xmlns:a16="http://schemas.microsoft.com/office/drawing/2014/main" xmlns="" id="{F01754EB-3F85-4470-8BDC-267B81A8421C}"/>
              </a:ext>
            </a:extLst>
          </p:cNvPr>
          <p:cNvSpPr/>
          <p:nvPr/>
        </p:nvSpPr>
        <p:spPr>
          <a:xfrm>
            <a:off x="0" y="8729272"/>
            <a:ext cx="14630400" cy="414728"/>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374174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CaixaDeTexto 34">
            <a:extLst>
              <a:ext uri="{FF2B5EF4-FFF2-40B4-BE49-F238E27FC236}">
                <a16:creationId xmlns:a16="http://schemas.microsoft.com/office/drawing/2014/main" xmlns="" id="{A6305ED7-C53E-4567-9A1F-023096DAD2B1}"/>
              </a:ext>
            </a:extLst>
          </p:cNvPr>
          <p:cNvSpPr txBox="1"/>
          <p:nvPr/>
        </p:nvSpPr>
        <p:spPr>
          <a:xfrm>
            <a:off x="3752292" y="875854"/>
            <a:ext cx="1492716"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Cases</a:t>
            </a:r>
            <a:endParaRPr lang="pt-BR" sz="3600" i="1" dirty="0">
              <a:latin typeface="Arial" panose="020B0604020202020204" pitchFamily="34" charset="0"/>
              <a:cs typeface="Arial" panose="020B0604020202020204" pitchFamily="34" charset="0"/>
            </a:endParaRPr>
          </a:p>
        </p:txBody>
      </p:sp>
      <p:pic>
        <p:nvPicPr>
          <p:cNvPr id="40" name="Picture 6">
            <a:extLst>
              <a:ext uri="{FF2B5EF4-FFF2-40B4-BE49-F238E27FC236}">
                <a16:creationId xmlns:a16="http://schemas.microsoft.com/office/drawing/2014/main" xmlns="" id="{13142A1B-1B11-43CD-BB32-010BEB640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7552" y="2599491"/>
            <a:ext cx="2047875" cy="1209675"/>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3" name="CaixaDeTexto 42">
            <a:extLst>
              <a:ext uri="{FF2B5EF4-FFF2-40B4-BE49-F238E27FC236}">
                <a16:creationId xmlns:a16="http://schemas.microsoft.com/office/drawing/2014/main" xmlns="" id="{BDFEACA2-E53A-4A4F-84DA-699E48874B75}"/>
              </a:ext>
            </a:extLst>
          </p:cNvPr>
          <p:cNvSpPr txBox="1"/>
          <p:nvPr/>
        </p:nvSpPr>
        <p:spPr>
          <a:xfrm>
            <a:off x="6550593" y="2436944"/>
            <a:ext cx="7057998" cy="1754326"/>
          </a:xfrm>
          <a:prstGeom prst="rect">
            <a:avLst/>
          </a:prstGeom>
          <a:noFill/>
        </p:spPr>
        <p:txBody>
          <a:bodyPr wrap="square" rtlCol="0">
            <a:spAutoFit/>
          </a:bodyPr>
          <a:lstStyle/>
          <a:p>
            <a:r>
              <a:rPr lang="en-US" sz="1800" dirty="0"/>
              <a:t>Since we started in February 2015, we’ve been busy building the best current account in the world. We received our full UK banking license from the FCA and PRA in April 2017, and are now working hard to roll current accounts out to everyone in the UK. Download the app today to join the 400,000 customers using our hot coral cards to manage their money and spend around the world.</a:t>
            </a:r>
            <a:endParaRPr lang="pt-BR" sz="1800" dirty="0"/>
          </a:p>
        </p:txBody>
      </p:sp>
      <p:sp>
        <p:nvSpPr>
          <p:cNvPr id="44" name="CaixaDeTexto 43">
            <a:extLst>
              <a:ext uri="{FF2B5EF4-FFF2-40B4-BE49-F238E27FC236}">
                <a16:creationId xmlns:a16="http://schemas.microsoft.com/office/drawing/2014/main" xmlns="" id="{D0CCF4DA-DC92-44C3-A46F-564FA0ED2DBB}"/>
              </a:ext>
            </a:extLst>
          </p:cNvPr>
          <p:cNvSpPr txBox="1"/>
          <p:nvPr/>
        </p:nvSpPr>
        <p:spPr>
          <a:xfrm>
            <a:off x="6550590" y="4102715"/>
            <a:ext cx="1880066" cy="276999"/>
          </a:xfrm>
          <a:prstGeom prst="rect">
            <a:avLst/>
          </a:prstGeom>
          <a:noFill/>
        </p:spPr>
        <p:txBody>
          <a:bodyPr wrap="none" rtlCol="0">
            <a:spAutoFit/>
          </a:bodyPr>
          <a:lstStyle/>
          <a:p>
            <a:r>
              <a:rPr lang="pt-BR" sz="1200" dirty="0"/>
              <a:t>https://monzo.com/about/</a:t>
            </a:r>
          </a:p>
        </p:txBody>
      </p:sp>
      <p:pic>
        <p:nvPicPr>
          <p:cNvPr id="45" name="Picture 3">
            <a:extLst>
              <a:ext uri="{FF2B5EF4-FFF2-40B4-BE49-F238E27FC236}">
                <a16:creationId xmlns:a16="http://schemas.microsoft.com/office/drawing/2014/main" xmlns="" id="{136F8F2D-C8E3-4F9A-A4C1-C20006AC8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7551" y="4750787"/>
            <a:ext cx="2047875" cy="1209675"/>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6" name="CaixaDeTexto 45">
            <a:extLst>
              <a:ext uri="{FF2B5EF4-FFF2-40B4-BE49-F238E27FC236}">
                <a16:creationId xmlns:a16="http://schemas.microsoft.com/office/drawing/2014/main" xmlns="" id="{46D82893-C5D4-479F-B21A-C07300FC53AC}"/>
              </a:ext>
            </a:extLst>
          </p:cNvPr>
          <p:cNvSpPr txBox="1"/>
          <p:nvPr/>
        </p:nvSpPr>
        <p:spPr>
          <a:xfrm>
            <a:off x="6550592" y="4689812"/>
            <a:ext cx="7130007" cy="1200329"/>
          </a:xfrm>
          <a:prstGeom prst="rect">
            <a:avLst/>
          </a:prstGeom>
          <a:noFill/>
        </p:spPr>
        <p:txBody>
          <a:bodyPr wrap="square" rtlCol="0">
            <a:spAutoFit/>
          </a:bodyPr>
          <a:lstStyle/>
          <a:p>
            <a:r>
              <a:rPr lang="en-US" sz="1800" dirty="0" err="1"/>
              <a:t>WePay</a:t>
            </a:r>
            <a:r>
              <a:rPr lang="en-US" sz="1800" dirty="0"/>
              <a:t> is a platform payments company that provides payment, risk and support products and services to software and platform companies. We do payments for software and platforms, that’s all we do and we do it better than anyone else. </a:t>
            </a:r>
            <a:r>
              <a:rPr lang="en-US" sz="1800" dirty="0" err="1"/>
              <a:t>WePay</a:t>
            </a:r>
            <a:r>
              <a:rPr lang="en-US" sz="1800" dirty="0"/>
              <a:t> is a JPMorgan Chase company.</a:t>
            </a:r>
            <a:endParaRPr lang="pt-BR" sz="1800" dirty="0"/>
          </a:p>
        </p:txBody>
      </p:sp>
      <p:sp>
        <p:nvSpPr>
          <p:cNvPr id="47" name="CaixaDeTexto 46">
            <a:extLst>
              <a:ext uri="{FF2B5EF4-FFF2-40B4-BE49-F238E27FC236}">
                <a16:creationId xmlns:a16="http://schemas.microsoft.com/office/drawing/2014/main" xmlns="" id="{29F4A287-7E8A-466E-BD7F-B3123B7CB38D}"/>
              </a:ext>
            </a:extLst>
          </p:cNvPr>
          <p:cNvSpPr txBox="1"/>
          <p:nvPr/>
        </p:nvSpPr>
        <p:spPr>
          <a:xfrm>
            <a:off x="6550593" y="5841940"/>
            <a:ext cx="2428357" cy="276999"/>
          </a:xfrm>
          <a:prstGeom prst="rect">
            <a:avLst/>
          </a:prstGeom>
          <a:noFill/>
        </p:spPr>
        <p:txBody>
          <a:bodyPr wrap="none" rtlCol="0">
            <a:spAutoFit/>
          </a:bodyPr>
          <a:lstStyle/>
          <a:p>
            <a:r>
              <a:rPr lang="pt-BR" sz="1200" dirty="0"/>
              <a:t>https://go.wepay.com/about-wepay</a:t>
            </a:r>
          </a:p>
        </p:txBody>
      </p:sp>
      <p:pic>
        <p:nvPicPr>
          <p:cNvPr id="48" name="Picture 3">
            <a:extLst>
              <a:ext uri="{FF2B5EF4-FFF2-40B4-BE49-F238E27FC236}">
                <a16:creationId xmlns:a16="http://schemas.microsoft.com/office/drawing/2014/main" xmlns="" id="{9461BF84-3DDC-463E-9F30-BD4C12B8E6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8174" y="6853480"/>
            <a:ext cx="2057400" cy="1209675"/>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9" name="CaixaDeTexto 48">
            <a:extLst>
              <a:ext uri="{FF2B5EF4-FFF2-40B4-BE49-F238E27FC236}">
                <a16:creationId xmlns:a16="http://schemas.microsoft.com/office/drawing/2014/main" xmlns="" id="{7C0F12DD-C6B0-497E-8A56-1D0A1C4B799D}"/>
              </a:ext>
            </a:extLst>
          </p:cNvPr>
          <p:cNvSpPr txBox="1"/>
          <p:nvPr/>
        </p:nvSpPr>
        <p:spPr>
          <a:xfrm>
            <a:off x="6550594" y="6790818"/>
            <a:ext cx="6716141" cy="1200329"/>
          </a:xfrm>
          <a:prstGeom prst="rect">
            <a:avLst/>
          </a:prstGeom>
          <a:noFill/>
        </p:spPr>
        <p:txBody>
          <a:bodyPr wrap="square" rtlCol="0">
            <a:spAutoFit/>
          </a:bodyPr>
          <a:lstStyle/>
          <a:p>
            <a:r>
              <a:rPr lang="en-US" sz="1800" dirty="0"/>
              <a:t>The core of the Amadeus platform ran on IBM’s Transaction Processing Facility (TPF), a specialized operating system expressly created by Big Blue for online reservation systems but also used by big financial institutions like MasterCard and VISA …</a:t>
            </a:r>
            <a:endParaRPr lang="pt-BR" sz="1800" dirty="0"/>
          </a:p>
        </p:txBody>
      </p:sp>
      <p:sp>
        <p:nvSpPr>
          <p:cNvPr id="50" name="CaixaDeTexto 49">
            <a:extLst>
              <a:ext uri="{FF2B5EF4-FFF2-40B4-BE49-F238E27FC236}">
                <a16:creationId xmlns:a16="http://schemas.microsoft.com/office/drawing/2014/main" xmlns="" id="{96E0AB0F-EF55-4B25-8D25-847FC4257A64}"/>
              </a:ext>
            </a:extLst>
          </p:cNvPr>
          <p:cNvSpPr txBox="1"/>
          <p:nvPr/>
        </p:nvSpPr>
        <p:spPr>
          <a:xfrm>
            <a:off x="6550593" y="7991147"/>
            <a:ext cx="5985356" cy="276999"/>
          </a:xfrm>
          <a:prstGeom prst="rect">
            <a:avLst/>
          </a:prstGeom>
          <a:noFill/>
        </p:spPr>
        <p:txBody>
          <a:bodyPr wrap="none" rtlCol="0">
            <a:spAutoFit/>
          </a:bodyPr>
          <a:lstStyle/>
          <a:p>
            <a:r>
              <a:rPr lang="pt-BR" sz="1200" dirty="0"/>
              <a:t>https://www.nextplatform.com/2015/08/04/amadeus-takes-off-with-containers-and-clouds/</a:t>
            </a:r>
          </a:p>
        </p:txBody>
      </p:sp>
    </p:spTree>
    <p:extLst>
      <p:ext uri="{BB962C8B-B14F-4D97-AF65-F5344CB8AC3E}">
        <p14:creationId xmlns:p14="http://schemas.microsoft.com/office/powerpoint/2010/main" val="372587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CaixaDeTexto 34">
            <a:extLst>
              <a:ext uri="{FF2B5EF4-FFF2-40B4-BE49-F238E27FC236}">
                <a16:creationId xmlns:a16="http://schemas.microsoft.com/office/drawing/2014/main" xmlns="" id="{A6305ED7-C53E-4567-9A1F-023096DAD2B1}"/>
              </a:ext>
            </a:extLst>
          </p:cNvPr>
          <p:cNvSpPr txBox="1"/>
          <p:nvPr/>
        </p:nvSpPr>
        <p:spPr>
          <a:xfrm>
            <a:off x="3752292" y="875854"/>
            <a:ext cx="1492716"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Cases</a:t>
            </a:r>
            <a:endParaRPr lang="pt-BR" sz="3600" i="1" dirty="0">
              <a:latin typeface="Arial" panose="020B0604020202020204" pitchFamily="34" charset="0"/>
              <a:cs typeface="Arial" panose="020B0604020202020204" pitchFamily="34" charset="0"/>
            </a:endParaRPr>
          </a:p>
        </p:txBody>
      </p:sp>
      <p:pic>
        <p:nvPicPr>
          <p:cNvPr id="51" name="Picture 5">
            <a:extLst>
              <a:ext uri="{FF2B5EF4-FFF2-40B4-BE49-F238E27FC236}">
                <a16:creationId xmlns:a16="http://schemas.microsoft.com/office/drawing/2014/main" xmlns="" id="{4FEC1279-467C-4C93-BE24-E8079A0B5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475" y="3111388"/>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2" name="Picture 6">
            <a:extLst>
              <a:ext uri="{FF2B5EF4-FFF2-40B4-BE49-F238E27FC236}">
                <a16:creationId xmlns:a16="http://schemas.microsoft.com/office/drawing/2014/main" xmlns="" id="{0109BD39-B332-44AB-A59F-9BD311FC6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6315" y="3104947"/>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3" name="Picture 9">
            <a:extLst>
              <a:ext uri="{FF2B5EF4-FFF2-40B4-BE49-F238E27FC236}">
                <a16:creationId xmlns:a16="http://schemas.microsoft.com/office/drawing/2014/main" xmlns="" id="{629E96BE-AD53-4E7A-845D-3AD02A8FC2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5869" y="3111386"/>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4" name="Picture 12">
            <a:extLst>
              <a:ext uri="{FF2B5EF4-FFF2-40B4-BE49-F238E27FC236}">
                <a16:creationId xmlns:a16="http://schemas.microsoft.com/office/drawing/2014/main" xmlns="" id="{C14E7B03-84DF-46CF-A630-74E4CA0461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2475" y="5726350"/>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5">
            <a:extLst>
              <a:ext uri="{FF2B5EF4-FFF2-40B4-BE49-F238E27FC236}">
                <a16:creationId xmlns:a16="http://schemas.microsoft.com/office/drawing/2014/main" xmlns="" id="{2BACAD49-42E2-4863-B460-561C0D30F2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6314" y="5709024"/>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6" name="Picture 4">
            <a:extLst>
              <a:ext uri="{FF2B5EF4-FFF2-40B4-BE49-F238E27FC236}">
                <a16:creationId xmlns:a16="http://schemas.microsoft.com/office/drawing/2014/main" xmlns="" id="{4452C8A4-1C7F-48F7-9584-398C8F5343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05868" y="5742350"/>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47142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CaixaDeTexto 34">
            <a:extLst>
              <a:ext uri="{FF2B5EF4-FFF2-40B4-BE49-F238E27FC236}">
                <a16:creationId xmlns:a16="http://schemas.microsoft.com/office/drawing/2014/main" xmlns="" id="{A6305ED7-C53E-4567-9A1F-023096DAD2B1}"/>
              </a:ext>
            </a:extLst>
          </p:cNvPr>
          <p:cNvSpPr txBox="1"/>
          <p:nvPr/>
        </p:nvSpPr>
        <p:spPr>
          <a:xfrm>
            <a:off x="3752292" y="875854"/>
            <a:ext cx="2646878"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Background</a:t>
            </a:r>
            <a:endParaRPr lang="pt-BR" sz="3600" i="1" dirty="0">
              <a:latin typeface="Arial" panose="020B0604020202020204" pitchFamily="34" charset="0"/>
              <a:cs typeface="Arial" panose="020B0604020202020204" pitchFamily="34" charset="0"/>
            </a:endParaRPr>
          </a:p>
        </p:txBody>
      </p:sp>
      <p:sp>
        <p:nvSpPr>
          <p:cNvPr id="40" name="CaixaDeTexto 39">
            <a:extLst>
              <a:ext uri="{FF2B5EF4-FFF2-40B4-BE49-F238E27FC236}">
                <a16:creationId xmlns:a16="http://schemas.microsoft.com/office/drawing/2014/main" xmlns="" id="{6DA745EC-C59C-4FC6-B09F-CF263BF6A506}"/>
              </a:ext>
            </a:extLst>
          </p:cNvPr>
          <p:cNvSpPr txBox="1"/>
          <p:nvPr/>
        </p:nvSpPr>
        <p:spPr>
          <a:xfrm>
            <a:off x="3880584" y="2737430"/>
            <a:ext cx="10497568" cy="5252720"/>
          </a:xfrm>
          <a:prstGeom prst="rect">
            <a:avLst/>
          </a:prstGeom>
          <a:noFill/>
        </p:spPr>
        <p:txBody>
          <a:bodyPr wrap="square" rtlCol="0">
            <a:spAutoFit/>
          </a:bodyPr>
          <a:lstStyle/>
          <a:p>
            <a:pPr marL="571500" indent="-571500">
              <a:spcAft>
                <a:spcPts val="2000"/>
              </a:spcAft>
              <a:buFont typeface="Wingdings" panose="05000000000000000000" pitchFamily="2" charset="2"/>
              <a:buChar char="ü"/>
            </a:pPr>
            <a:r>
              <a:rPr lang="pt-BR" sz="3600" i="1" dirty="0"/>
              <a:t>Contêineres (</a:t>
            </a:r>
            <a:r>
              <a:rPr lang="pt-BR" sz="3600" b="1" i="1" dirty="0" err="1"/>
              <a:t>Docker</a:t>
            </a:r>
            <a:r>
              <a:rPr lang="pt-BR" sz="3600" i="1" dirty="0" smtClean="0"/>
              <a:t>)</a:t>
            </a:r>
            <a:r>
              <a:rPr lang="pt-BR" sz="3600" dirty="0" smtClean="0"/>
              <a:t>;</a:t>
            </a:r>
            <a:endParaRPr lang="pt-BR" sz="3600" dirty="0" smtClean="0"/>
          </a:p>
          <a:p>
            <a:pPr marL="571500" indent="-571500">
              <a:spcAft>
                <a:spcPts val="2000"/>
              </a:spcAft>
              <a:buFont typeface="Wingdings" panose="05000000000000000000" pitchFamily="2" charset="2"/>
              <a:buChar char="ü"/>
            </a:pPr>
            <a:r>
              <a:rPr lang="pt-BR" sz="3600" dirty="0" smtClean="0"/>
              <a:t>Sistemas operacionais (</a:t>
            </a:r>
            <a:r>
              <a:rPr lang="pt-BR" sz="3600" b="1" i="1" dirty="0" smtClean="0"/>
              <a:t>Linux</a:t>
            </a:r>
            <a:r>
              <a:rPr lang="pt-BR" sz="3600" dirty="0" smtClean="0"/>
              <a:t>);</a:t>
            </a:r>
          </a:p>
          <a:p>
            <a:pPr marL="571500" indent="-571500">
              <a:spcAft>
                <a:spcPts val="2000"/>
              </a:spcAft>
              <a:buFont typeface="Wingdings" panose="05000000000000000000" pitchFamily="2" charset="2"/>
              <a:buChar char="ü"/>
            </a:pPr>
            <a:r>
              <a:rPr lang="pt-BR" sz="3600" dirty="0" smtClean="0"/>
              <a:t>Redes;</a:t>
            </a:r>
          </a:p>
          <a:p>
            <a:pPr marL="571500" indent="-571500">
              <a:spcAft>
                <a:spcPts val="2000"/>
              </a:spcAft>
              <a:buFont typeface="Wingdings" panose="05000000000000000000" pitchFamily="2" charset="2"/>
              <a:buChar char="ü"/>
            </a:pPr>
            <a:r>
              <a:rPr lang="pt-BR" sz="3600" dirty="0" smtClean="0"/>
              <a:t>Virtualização;</a:t>
            </a:r>
          </a:p>
          <a:p>
            <a:pPr marL="571500" indent="-571500">
              <a:spcAft>
                <a:spcPts val="2000"/>
              </a:spcAft>
              <a:buFont typeface="Wingdings" panose="05000000000000000000" pitchFamily="2" charset="2"/>
              <a:buChar char="ü"/>
            </a:pPr>
            <a:r>
              <a:rPr lang="pt-BR" sz="3600" dirty="0" smtClean="0"/>
              <a:t>Interface de linha de comando (</a:t>
            </a:r>
            <a:r>
              <a:rPr lang="pt-BR" sz="3600" i="1" dirty="0" err="1" smtClean="0"/>
              <a:t>bash</a:t>
            </a:r>
            <a:r>
              <a:rPr lang="pt-BR" sz="3600" dirty="0" smtClean="0"/>
              <a:t> e/ou </a:t>
            </a:r>
            <a:r>
              <a:rPr lang="pt-BR" sz="3600" i="1" dirty="0" err="1" smtClean="0"/>
              <a:t>powershell</a:t>
            </a:r>
            <a:r>
              <a:rPr lang="pt-BR" sz="3600" dirty="0" smtClean="0"/>
              <a:t>);</a:t>
            </a:r>
          </a:p>
          <a:p>
            <a:pPr marL="571500" indent="-571500">
              <a:spcAft>
                <a:spcPts val="2000"/>
              </a:spcAft>
              <a:buFont typeface="Wingdings" panose="05000000000000000000" pitchFamily="2" charset="2"/>
              <a:buChar char="ü"/>
            </a:pPr>
            <a:r>
              <a:rPr lang="pt-BR" sz="3600" dirty="0" smtClean="0"/>
              <a:t>Formatos </a:t>
            </a:r>
            <a:r>
              <a:rPr lang="pt-BR" sz="3600" i="1" dirty="0" smtClean="0"/>
              <a:t>JSON</a:t>
            </a:r>
            <a:r>
              <a:rPr lang="pt-BR" sz="3600" dirty="0" smtClean="0"/>
              <a:t> e/ou </a:t>
            </a:r>
            <a:r>
              <a:rPr lang="pt-BR" sz="3600" b="1" i="1" dirty="0" smtClean="0"/>
              <a:t>YAML</a:t>
            </a:r>
            <a:r>
              <a:rPr lang="pt-BR" sz="3600" dirty="0" smtClean="0"/>
              <a:t>.</a:t>
            </a:r>
            <a:endParaRPr lang="pt-BR" sz="3600" dirty="0"/>
          </a:p>
        </p:txBody>
      </p:sp>
    </p:spTree>
    <p:extLst>
      <p:ext uri="{BB962C8B-B14F-4D97-AF65-F5344CB8AC3E}">
        <p14:creationId xmlns:p14="http://schemas.microsoft.com/office/powerpoint/2010/main" val="121388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xmlns="" id="{2E3DB1FA-3B1E-4B3E-815D-C9276F102D5B}"/>
              </a:ext>
            </a:extLst>
          </p:cNvPr>
          <p:cNvSpPr/>
          <p:nvPr/>
        </p:nvSpPr>
        <p:spPr>
          <a:xfrm>
            <a:off x="0" y="513347"/>
            <a:ext cx="14630400" cy="5614737"/>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6" descr="http://rivercitycomms.com/wp-content/uploads/b2b/stock/v2/bigstock/fiber-network-server-26790368.jpg?&amp;a=t">
            <a:extLst>
              <a:ext uri="{FF2B5EF4-FFF2-40B4-BE49-F238E27FC236}">
                <a16:creationId xmlns:a16="http://schemas.microsoft.com/office/drawing/2014/main" xmlns="" id="{A0ADF4CB-3C67-49DB-93DD-CF5766E2E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596" y="1138237"/>
            <a:ext cx="10096500" cy="686752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xmlns="" id="{F25BAE37-4DC4-4111-B819-259266E95933}"/>
              </a:ext>
            </a:extLst>
          </p:cNvPr>
          <p:cNvSpPr txBox="1"/>
          <p:nvPr/>
        </p:nvSpPr>
        <p:spPr>
          <a:xfrm>
            <a:off x="1037283" y="6592984"/>
            <a:ext cx="1768369" cy="1015663"/>
          </a:xfrm>
          <a:prstGeom prst="rect">
            <a:avLst/>
          </a:prstGeom>
          <a:noFill/>
        </p:spPr>
        <p:txBody>
          <a:bodyPr wrap="none" rtlCol="0">
            <a:spAutoFit/>
          </a:bodyPr>
          <a:lstStyle/>
          <a:p>
            <a:r>
              <a:rPr lang="en-US" sz="6000" b="1" i="1" dirty="0"/>
              <a:t>Rede</a:t>
            </a:r>
            <a:endParaRPr lang="pt-BR" sz="6000" b="1" i="1" dirty="0"/>
          </a:p>
        </p:txBody>
      </p:sp>
      <p:pic>
        <p:nvPicPr>
          <p:cNvPr id="5" name="Picture 2" descr="http://blog.marcelocavalcante.net/imgs/kubernetes_logo.png">
            <a:extLst>
              <a:ext uri="{FF2B5EF4-FFF2-40B4-BE49-F238E27FC236}">
                <a16:creationId xmlns:a16="http://schemas.microsoft.com/office/drawing/2014/main" xmlns="" id="{8EBC1D7D-5D30-4AF6-BB0E-580A8B281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66" y="977817"/>
            <a:ext cx="2667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400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CaixaDeTexto 34">
            <a:extLst>
              <a:ext uri="{FF2B5EF4-FFF2-40B4-BE49-F238E27FC236}">
                <a16:creationId xmlns:a16="http://schemas.microsoft.com/office/drawing/2014/main" xmlns="" id="{A6305ED7-C53E-4567-9A1F-023096DAD2B1}"/>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xmlns="" id="{E7222108-9280-41CF-B0BE-40D82F77E5C8}"/>
              </a:ext>
            </a:extLst>
          </p:cNvPr>
          <p:cNvPicPr>
            <a:picLocks noChangeAspect="1"/>
          </p:cNvPicPr>
          <p:nvPr/>
        </p:nvPicPr>
        <p:blipFill>
          <a:blip r:embed="rId5"/>
          <a:stretch>
            <a:fillRect/>
          </a:stretch>
        </p:blipFill>
        <p:spPr>
          <a:xfrm>
            <a:off x="3753080" y="2132336"/>
            <a:ext cx="8927832" cy="6676800"/>
          </a:xfrm>
          <a:prstGeom prst="rect">
            <a:avLst/>
          </a:prstGeom>
        </p:spPr>
      </p:pic>
    </p:spTree>
    <p:extLst>
      <p:ext uri="{BB962C8B-B14F-4D97-AF65-F5344CB8AC3E}">
        <p14:creationId xmlns:p14="http://schemas.microsoft.com/office/powerpoint/2010/main" val="9263970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xmlns="" id="{4E9A0922-769A-498B-A516-5E4DD6342E24}"/>
              </a:ext>
            </a:extLst>
          </p:cNvPr>
          <p:cNvPicPr>
            <a:picLocks noChangeAspect="1"/>
          </p:cNvPicPr>
          <p:nvPr/>
        </p:nvPicPr>
        <p:blipFill>
          <a:blip r:embed="rId5"/>
          <a:stretch>
            <a:fillRect/>
          </a:stretch>
        </p:blipFill>
        <p:spPr>
          <a:xfrm>
            <a:off x="3752291" y="2133732"/>
            <a:ext cx="10528904" cy="6676800"/>
          </a:xfrm>
          <a:prstGeom prst="rect">
            <a:avLst/>
          </a:prstGeom>
        </p:spPr>
      </p:pic>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9639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xmlns="" id="{6D2289FE-C7AB-4836-A1E9-89CFF22A08B5}"/>
              </a:ext>
            </a:extLst>
          </p:cNvPr>
          <p:cNvPicPr>
            <a:picLocks noChangeAspect="1"/>
          </p:cNvPicPr>
          <p:nvPr/>
        </p:nvPicPr>
        <p:blipFill>
          <a:blip r:embed="rId5"/>
          <a:stretch>
            <a:fillRect/>
          </a:stretch>
        </p:blipFill>
        <p:spPr>
          <a:xfrm>
            <a:off x="3556536" y="2130552"/>
            <a:ext cx="10730364" cy="6676800"/>
          </a:xfrm>
          <a:prstGeom prst="rect">
            <a:avLst/>
          </a:prstGeom>
        </p:spPr>
      </p:pic>
    </p:spTree>
    <p:extLst>
      <p:ext uri="{BB962C8B-B14F-4D97-AF65-F5344CB8AC3E}">
        <p14:creationId xmlns:p14="http://schemas.microsoft.com/office/powerpoint/2010/main" val="2994359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6519734"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xmlns="" id="{5A7612D3-F06D-488A-B9B1-1DB6F81F5091}"/>
              </a:ext>
            </a:extLst>
          </p:cNvPr>
          <p:cNvSpPr txBox="1"/>
          <p:nvPr/>
        </p:nvSpPr>
        <p:spPr>
          <a:xfrm>
            <a:off x="4137258" y="3741445"/>
            <a:ext cx="9416715" cy="2308324"/>
          </a:xfrm>
          <a:prstGeom prst="rect">
            <a:avLst/>
          </a:prstGeom>
          <a:noFill/>
        </p:spPr>
        <p:txBody>
          <a:bodyPr wrap="square" rtlCol="0">
            <a:spAutoFit/>
          </a:bodyPr>
          <a:lstStyle/>
          <a:p>
            <a:pPr algn="ctr"/>
            <a:r>
              <a:rPr lang="pt-BR" sz="3600" dirty="0" smtClean="0"/>
              <a:t>O gerenciamento de endereços e portas em escala é muito difícil de realizar, além de expor os usuários à questões de nível de cluster que fogem de seus controles.</a:t>
            </a:r>
            <a:endParaRPr lang="pt-BR" sz="3600" dirty="0"/>
          </a:p>
        </p:txBody>
      </p:sp>
    </p:spTree>
    <p:extLst>
      <p:ext uri="{BB962C8B-B14F-4D97-AF65-F5344CB8AC3E}">
        <p14:creationId xmlns:p14="http://schemas.microsoft.com/office/powerpoint/2010/main" val="1006712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6519734"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xmlns="" id="{9B304C37-3BA7-4B96-8652-905EF21F5E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10058355" y="2307771"/>
            <a:ext cx="4256953" cy="4271786"/>
          </a:xfrm>
          <a:prstGeom prst="rect">
            <a:avLst/>
          </a:prstGeom>
        </p:spPr>
      </p:pic>
      <p:sp>
        <p:nvSpPr>
          <p:cNvPr id="8" name="CaixaDeTexto 7">
            <a:extLst>
              <a:ext uri="{FF2B5EF4-FFF2-40B4-BE49-F238E27FC236}">
                <a16:creationId xmlns:a16="http://schemas.microsoft.com/office/drawing/2014/main" xmlns="" id="{7A93A9E4-1B7A-4FE3-8BA2-4F12A95996C8}"/>
              </a:ext>
            </a:extLst>
          </p:cNvPr>
          <p:cNvSpPr txBox="1"/>
          <p:nvPr/>
        </p:nvSpPr>
        <p:spPr>
          <a:xfrm>
            <a:off x="3877176" y="2126663"/>
            <a:ext cx="6555897" cy="6740307"/>
          </a:xfrm>
          <a:prstGeom prst="rect">
            <a:avLst/>
          </a:prstGeom>
          <a:noFill/>
        </p:spPr>
        <p:txBody>
          <a:bodyPr wrap="none" rtlCol="0">
            <a:spAutoFit/>
          </a:bodyPr>
          <a:lstStyle/>
          <a:p>
            <a:pPr marL="285750" indent="-285750">
              <a:buFont typeface="Arial" panose="020B0604020202020204" pitchFamily="34" charset="0"/>
              <a:buChar char="•"/>
            </a:pPr>
            <a:r>
              <a:rPr lang="pt-BR" sz="2400" dirty="0"/>
              <a:t>ACI (Cisco </a:t>
            </a:r>
            <a:r>
              <a:rPr lang="pt-BR" sz="2400" dirty="0" err="1"/>
              <a:t>Application</a:t>
            </a:r>
            <a:r>
              <a:rPr lang="pt-BR" sz="2400" dirty="0"/>
              <a:t> </a:t>
            </a:r>
            <a:r>
              <a:rPr lang="pt-BR" sz="2400" dirty="0" err="1"/>
              <a:t>Centric</a:t>
            </a:r>
            <a:r>
              <a:rPr lang="pt-BR" sz="2400" dirty="0"/>
              <a:t> </a:t>
            </a:r>
            <a:r>
              <a:rPr lang="pt-BR" sz="2400" dirty="0" err="1"/>
              <a:t>Infrastructure</a:t>
            </a:r>
            <a:r>
              <a:rPr lang="pt-BR" sz="2400" dirty="0"/>
              <a:t>)</a:t>
            </a:r>
          </a:p>
          <a:p>
            <a:pPr marL="285750" indent="-285750">
              <a:buFont typeface="Arial" panose="020B0604020202020204" pitchFamily="34" charset="0"/>
              <a:buChar char="•"/>
            </a:pPr>
            <a:r>
              <a:rPr lang="pt-BR" sz="2400" dirty="0"/>
              <a:t>Big Cloud </a:t>
            </a:r>
            <a:r>
              <a:rPr lang="pt-BR" sz="2400" dirty="0" err="1"/>
              <a:t>Fabric</a:t>
            </a:r>
            <a:r>
              <a:rPr lang="pt-BR" sz="2400" dirty="0"/>
              <a:t> </a:t>
            </a:r>
            <a:r>
              <a:rPr lang="pt-BR" sz="2400" dirty="0" err="1"/>
              <a:t>from</a:t>
            </a:r>
            <a:r>
              <a:rPr lang="pt-BR" sz="2400" dirty="0"/>
              <a:t> Big Switch Networks</a:t>
            </a:r>
          </a:p>
          <a:p>
            <a:pPr marL="285750" indent="-285750">
              <a:buFont typeface="Arial" panose="020B0604020202020204" pitchFamily="34" charset="0"/>
              <a:buChar char="•"/>
            </a:pPr>
            <a:r>
              <a:rPr lang="pt-BR" sz="2400" dirty="0" err="1"/>
              <a:t>Cilium</a:t>
            </a:r>
            <a:endParaRPr lang="pt-BR" sz="2400" dirty="0"/>
          </a:p>
          <a:p>
            <a:pPr marL="285750" indent="-285750">
              <a:buFont typeface="Arial" panose="020B0604020202020204" pitchFamily="34" charset="0"/>
              <a:buChar char="•"/>
            </a:pPr>
            <a:r>
              <a:rPr lang="pt-BR" sz="2400" dirty="0" err="1"/>
              <a:t>Contiv</a:t>
            </a:r>
            <a:endParaRPr lang="pt-BR" sz="2400" dirty="0"/>
          </a:p>
          <a:p>
            <a:pPr marL="285750" indent="-285750">
              <a:buFont typeface="Arial" panose="020B0604020202020204" pitchFamily="34" charset="0"/>
              <a:buChar char="•"/>
            </a:pPr>
            <a:r>
              <a:rPr lang="pt-BR" sz="2400" dirty="0" err="1"/>
              <a:t>Contrail</a:t>
            </a:r>
            <a:endParaRPr lang="pt-BR" sz="2400" dirty="0"/>
          </a:p>
          <a:p>
            <a:pPr marL="285750" indent="-285750">
              <a:buFont typeface="Arial" panose="020B0604020202020204" pitchFamily="34" charset="0"/>
              <a:buChar char="•"/>
            </a:pPr>
            <a:r>
              <a:rPr lang="pt-BR" sz="2400" b="1" i="1" dirty="0" err="1"/>
              <a:t>Flannel</a:t>
            </a:r>
            <a:endParaRPr lang="pt-BR" sz="2400" b="1" i="1" dirty="0"/>
          </a:p>
          <a:p>
            <a:pPr marL="285750" indent="-285750">
              <a:buFont typeface="Arial" panose="020B0604020202020204" pitchFamily="34" charset="0"/>
              <a:buChar char="•"/>
            </a:pPr>
            <a:r>
              <a:rPr lang="pt-BR" sz="2400" b="1" i="1" dirty="0"/>
              <a:t>Google Compute </a:t>
            </a:r>
            <a:r>
              <a:rPr lang="pt-BR" sz="2400" b="1" i="1" dirty="0" err="1"/>
              <a:t>Engine</a:t>
            </a:r>
            <a:r>
              <a:rPr lang="pt-BR" sz="2400" b="1" i="1" dirty="0"/>
              <a:t> (GCE)</a:t>
            </a:r>
          </a:p>
          <a:p>
            <a:pPr marL="285750" indent="-285750">
              <a:buFont typeface="Arial" panose="020B0604020202020204" pitchFamily="34" charset="0"/>
              <a:buChar char="•"/>
            </a:pPr>
            <a:r>
              <a:rPr lang="pt-BR" sz="2400" dirty="0" err="1"/>
              <a:t>Kube-router</a:t>
            </a:r>
            <a:endParaRPr lang="pt-BR" sz="2400" dirty="0"/>
          </a:p>
          <a:p>
            <a:pPr marL="285750" indent="-285750">
              <a:buFont typeface="Arial" panose="020B0604020202020204" pitchFamily="34" charset="0"/>
              <a:buChar char="•"/>
            </a:pPr>
            <a:r>
              <a:rPr lang="pt-BR" sz="2400" dirty="0"/>
              <a:t>L2 networks </a:t>
            </a:r>
            <a:r>
              <a:rPr lang="pt-BR" sz="2400" dirty="0" err="1"/>
              <a:t>and</a:t>
            </a:r>
            <a:r>
              <a:rPr lang="pt-BR" sz="2400" dirty="0"/>
              <a:t> </a:t>
            </a:r>
            <a:r>
              <a:rPr lang="pt-BR" sz="2400" dirty="0" err="1"/>
              <a:t>linux</a:t>
            </a:r>
            <a:r>
              <a:rPr lang="pt-BR" sz="2400" dirty="0"/>
              <a:t> </a:t>
            </a:r>
            <a:r>
              <a:rPr lang="pt-BR" sz="2400" dirty="0" err="1"/>
              <a:t>bridging</a:t>
            </a:r>
            <a:endParaRPr lang="pt-BR" sz="2400" dirty="0"/>
          </a:p>
          <a:p>
            <a:pPr marL="285750" indent="-285750">
              <a:buFont typeface="Arial" panose="020B0604020202020204" pitchFamily="34" charset="0"/>
              <a:buChar char="•"/>
            </a:pPr>
            <a:r>
              <a:rPr lang="pt-BR" sz="2400" dirty="0" err="1"/>
              <a:t>Multus</a:t>
            </a:r>
            <a:r>
              <a:rPr lang="pt-BR" sz="2400" dirty="0"/>
              <a:t> (a </a:t>
            </a:r>
            <a:r>
              <a:rPr lang="pt-BR" sz="2400" dirty="0" err="1"/>
              <a:t>Multi</a:t>
            </a:r>
            <a:r>
              <a:rPr lang="pt-BR" sz="2400" dirty="0"/>
              <a:t> Network plugin)</a:t>
            </a:r>
          </a:p>
          <a:p>
            <a:pPr marL="285750" indent="-285750">
              <a:buFont typeface="Arial" panose="020B0604020202020204" pitchFamily="34" charset="0"/>
              <a:buChar char="•"/>
            </a:pPr>
            <a:r>
              <a:rPr lang="pt-BR" sz="2400" dirty="0"/>
              <a:t>NSX-T</a:t>
            </a:r>
          </a:p>
          <a:p>
            <a:pPr marL="285750" indent="-285750">
              <a:buFont typeface="Arial" panose="020B0604020202020204" pitchFamily="34" charset="0"/>
              <a:buChar char="•"/>
            </a:pPr>
            <a:r>
              <a:rPr lang="pt-BR" sz="2400" dirty="0" err="1"/>
              <a:t>Nuage</a:t>
            </a:r>
            <a:r>
              <a:rPr lang="pt-BR" sz="2400" dirty="0"/>
              <a:t> Networks VCS (</a:t>
            </a:r>
            <a:r>
              <a:rPr lang="pt-BR" sz="2400" dirty="0" err="1"/>
              <a:t>Virtualized</a:t>
            </a:r>
            <a:r>
              <a:rPr lang="pt-BR" sz="2400" dirty="0"/>
              <a:t> Cloud Services)</a:t>
            </a:r>
          </a:p>
          <a:p>
            <a:pPr marL="285750" indent="-285750">
              <a:buFont typeface="Arial" panose="020B0604020202020204" pitchFamily="34" charset="0"/>
              <a:buChar char="•"/>
            </a:pPr>
            <a:r>
              <a:rPr lang="pt-BR" sz="2400" dirty="0" err="1"/>
              <a:t>OpenVSwitch</a:t>
            </a:r>
            <a:endParaRPr lang="pt-BR" sz="2400" dirty="0"/>
          </a:p>
          <a:p>
            <a:pPr marL="285750" indent="-285750">
              <a:buFont typeface="Arial" panose="020B0604020202020204" pitchFamily="34" charset="0"/>
              <a:buChar char="•"/>
            </a:pPr>
            <a:r>
              <a:rPr lang="pt-BR" sz="2400" dirty="0"/>
              <a:t>OVN (Open Virtual Networking)</a:t>
            </a:r>
          </a:p>
          <a:p>
            <a:pPr marL="285750" indent="-285750">
              <a:buFont typeface="Arial" panose="020B0604020202020204" pitchFamily="34" charset="0"/>
              <a:buChar char="•"/>
            </a:pPr>
            <a:r>
              <a:rPr lang="pt-BR" sz="2400" dirty="0"/>
              <a:t>Project </a:t>
            </a:r>
            <a:r>
              <a:rPr lang="pt-BR" sz="2400" dirty="0" err="1"/>
              <a:t>Calico</a:t>
            </a:r>
            <a:endParaRPr lang="pt-BR" sz="2400" dirty="0"/>
          </a:p>
          <a:p>
            <a:pPr marL="285750" indent="-285750">
              <a:buFont typeface="Arial" panose="020B0604020202020204" pitchFamily="34" charset="0"/>
              <a:buChar char="•"/>
            </a:pPr>
            <a:r>
              <a:rPr lang="pt-BR" sz="2400" dirty="0"/>
              <a:t>Romana</a:t>
            </a:r>
          </a:p>
          <a:p>
            <a:pPr marL="285750" indent="-285750">
              <a:buFont typeface="Arial" panose="020B0604020202020204" pitchFamily="34" charset="0"/>
              <a:buChar char="•"/>
            </a:pPr>
            <a:r>
              <a:rPr lang="pt-BR" sz="2400" dirty="0" err="1"/>
              <a:t>Weave</a:t>
            </a:r>
            <a:r>
              <a:rPr lang="pt-BR" sz="2400" dirty="0"/>
              <a:t> Net </a:t>
            </a:r>
            <a:r>
              <a:rPr lang="pt-BR" sz="2400" dirty="0" err="1"/>
              <a:t>from</a:t>
            </a:r>
            <a:r>
              <a:rPr lang="pt-BR" sz="2400" dirty="0"/>
              <a:t> </a:t>
            </a:r>
            <a:r>
              <a:rPr lang="pt-BR" sz="2400" dirty="0" err="1"/>
              <a:t>Weaveworks</a:t>
            </a:r>
            <a:endParaRPr lang="pt-BR" sz="2400" dirty="0"/>
          </a:p>
          <a:p>
            <a:pPr marL="285750" indent="-285750">
              <a:buFont typeface="Arial" panose="020B0604020202020204" pitchFamily="34" charset="0"/>
              <a:buChar char="•"/>
            </a:pPr>
            <a:r>
              <a:rPr lang="pt-BR" sz="2400" dirty="0"/>
              <a:t>CNI-</a:t>
            </a:r>
            <a:r>
              <a:rPr lang="pt-BR" sz="2400" dirty="0" err="1"/>
              <a:t>Genie</a:t>
            </a:r>
            <a:r>
              <a:rPr lang="pt-BR" sz="2400" dirty="0"/>
              <a:t> </a:t>
            </a:r>
            <a:r>
              <a:rPr lang="pt-BR" sz="2400" dirty="0" err="1"/>
              <a:t>from</a:t>
            </a:r>
            <a:r>
              <a:rPr lang="pt-BR" sz="2400" dirty="0"/>
              <a:t> </a:t>
            </a:r>
            <a:r>
              <a:rPr lang="pt-BR" sz="2400" dirty="0" err="1"/>
              <a:t>Huawei</a:t>
            </a:r>
            <a:endParaRPr lang="pt-BR" sz="2400" dirty="0"/>
          </a:p>
        </p:txBody>
      </p:sp>
      <p:sp>
        <p:nvSpPr>
          <p:cNvPr id="9" name="CaixaDeTexto 8">
            <a:extLst>
              <a:ext uri="{FF2B5EF4-FFF2-40B4-BE49-F238E27FC236}">
                <a16:creationId xmlns:a16="http://schemas.microsoft.com/office/drawing/2014/main" xmlns="" id="{05705D83-1328-4D1B-B1F0-0A8A50DE9430}"/>
              </a:ext>
            </a:extLst>
          </p:cNvPr>
          <p:cNvSpPr txBox="1"/>
          <p:nvPr/>
        </p:nvSpPr>
        <p:spPr>
          <a:xfrm>
            <a:off x="12680999" y="598854"/>
            <a:ext cx="1516762" cy="1200329"/>
          </a:xfrm>
          <a:prstGeom prst="rect">
            <a:avLst/>
          </a:prstGeom>
          <a:noFill/>
        </p:spPr>
        <p:txBody>
          <a:bodyPr wrap="none" rtlCol="0">
            <a:spAutoFit/>
          </a:bodyPr>
          <a:lstStyle/>
          <a:p>
            <a:r>
              <a:rPr lang="en-US" sz="7200" b="1" i="1" dirty="0"/>
              <a:t>CNI</a:t>
            </a:r>
            <a:endParaRPr lang="pt-BR" sz="7200" b="1" i="1" dirty="0"/>
          </a:p>
        </p:txBody>
      </p:sp>
    </p:spTree>
    <p:extLst>
      <p:ext uri="{BB962C8B-B14F-4D97-AF65-F5344CB8AC3E}">
        <p14:creationId xmlns:p14="http://schemas.microsoft.com/office/powerpoint/2010/main" val="2884431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6519734"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xmlns="" id="{5A7612D3-F06D-488A-B9B1-1DB6F81F5091}"/>
              </a:ext>
            </a:extLst>
          </p:cNvPr>
          <p:cNvSpPr txBox="1"/>
          <p:nvPr/>
        </p:nvSpPr>
        <p:spPr>
          <a:xfrm>
            <a:off x="3880584" y="2240128"/>
            <a:ext cx="10317177" cy="6247864"/>
          </a:xfrm>
          <a:prstGeom prst="rect">
            <a:avLst/>
          </a:prstGeom>
          <a:noFill/>
        </p:spPr>
        <p:txBody>
          <a:bodyPr wrap="square" rtlCol="0">
            <a:spAutoFit/>
          </a:bodyPr>
          <a:lstStyle/>
          <a:p>
            <a:r>
              <a:rPr lang="pt-BR" sz="3600" dirty="0" smtClean="0"/>
              <a:t>O </a:t>
            </a:r>
            <a:r>
              <a:rPr lang="pt-BR" sz="3600" dirty="0" err="1" smtClean="0"/>
              <a:t>Kubernetes</a:t>
            </a:r>
            <a:r>
              <a:rPr lang="pt-BR" sz="3600" dirty="0" smtClean="0"/>
              <a:t> impõe os seguintes fundamentos para implementação de rede:</a:t>
            </a:r>
          </a:p>
          <a:p>
            <a:endParaRPr lang="pt-BR" sz="3600" dirty="0" smtClean="0"/>
          </a:p>
          <a:p>
            <a:pPr marL="571500" indent="-571500">
              <a:spcAft>
                <a:spcPts val="2400"/>
              </a:spcAft>
              <a:buFont typeface="Wingdings" panose="05000000000000000000" pitchFamily="2" charset="2"/>
              <a:buChar char="ü"/>
            </a:pPr>
            <a:r>
              <a:rPr lang="pt-BR" sz="3600" dirty="0" smtClean="0"/>
              <a:t>Todos os contêineres devem ser capazes de se comunicar entre si sem utilização de NAT;</a:t>
            </a:r>
          </a:p>
          <a:p>
            <a:pPr marL="571500" indent="-571500">
              <a:spcAft>
                <a:spcPts val="2400"/>
              </a:spcAft>
              <a:buFont typeface="Wingdings" panose="05000000000000000000" pitchFamily="2" charset="2"/>
              <a:buChar char="ü"/>
            </a:pPr>
            <a:r>
              <a:rPr lang="pt-BR" sz="3600" dirty="0" smtClean="0"/>
              <a:t>Todos os nós devem ser capaz de comunicar com todos os contêineres (e vice-versa), sem NAT;</a:t>
            </a:r>
          </a:p>
          <a:p>
            <a:pPr marL="571500" indent="-571500">
              <a:spcAft>
                <a:spcPts val="2400"/>
              </a:spcAft>
              <a:buFont typeface="Wingdings" panose="05000000000000000000" pitchFamily="2" charset="2"/>
              <a:buChar char="ü"/>
            </a:pPr>
            <a:r>
              <a:rPr lang="pt-BR" sz="3600" dirty="0" smtClean="0"/>
              <a:t>O IP que o container enxerga a si próprio deve ser o mesmo que outros contêineres utilizam para enxergá-lo.</a:t>
            </a:r>
            <a:endParaRPr lang="pt-BR" sz="3600" dirty="0"/>
          </a:p>
        </p:txBody>
      </p:sp>
    </p:spTree>
    <p:extLst>
      <p:ext uri="{BB962C8B-B14F-4D97-AF65-F5344CB8AC3E}">
        <p14:creationId xmlns:p14="http://schemas.microsoft.com/office/powerpoint/2010/main" val="1916285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 name="CaixaDeTexto 2">
            <a:extLst>
              <a:ext uri="{FF2B5EF4-FFF2-40B4-BE49-F238E27FC236}">
                <a16:creationId xmlns:a16="http://schemas.microsoft.com/office/drawing/2014/main" xmlns="" id="{DD5EF79F-E7B6-4B55-9489-8BF9D274368B}"/>
              </a:ext>
            </a:extLst>
          </p:cNvPr>
          <p:cNvSpPr txBox="1"/>
          <p:nvPr/>
        </p:nvSpPr>
        <p:spPr>
          <a:xfrm>
            <a:off x="3752292" y="875854"/>
            <a:ext cx="9110186"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Soluções</a:t>
            </a:r>
            <a:r>
              <a:rPr lang="en-US" sz="3600" i="1" dirty="0">
                <a:latin typeface="Arial" panose="020B0604020202020204" pitchFamily="34" charset="0"/>
                <a:cs typeface="Arial" panose="020B0604020202020204" pitchFamily="34" charset="0"/>
              </a:rPr>
              <a:t> para </a:t>
            </a:r>
            <a:r>
              <a:rPr lang="en-US" sz="3600" i="1" dirty="0" err="1">
                <a:latin typeface="Arial" panose="020B0604020202020204" pitchFamily="34" charset="0"/>
                <a:cs typeface="Arial" panose="020B0604020202020204" pitchFamily="34" charset="0"/>
              </a:rPr>
              <a:t>orquestração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contêineres</a:t>
            </a:r>
            <a:endParaRPr lang="pt-BR" sz="3600" i="1" dirty="0">
              <a:latin typeface="Arial" panose="020B0604020202020204" pitchFamily="34" charset="0"/>
              <a:cs typeface="Arial" panose="020B0604020202020204" pitchFamily="34" charset="0"/>
            </a:endParaRPr>
          </a:p>
        </p:txBody>
      </p:sp>
      <p:pic>
        <p:nvPicPr>
          <p:cNvPr id="35" name="Picture 6">
            <a:extLst>
              <a:ext uri="{FF2B5EF4-FFF2-40B4-BE49-F238E27FC236}">
                <a16:creationId xmlns:a16="http://schemas.microsoft.com/office/drawing/2014/main" xmlns="" id="{6F988137-9750-40E1-94AA-7B4E7E2F65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208" r="32293"/>
          <a:stretch/>
        </p:blipFill>
        <p:spPr bwMode="auto">
          <a:xfrm>
            <a:off x="4765307" y="2660287"/>
            <a:ext cx="2059929" cy="2784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Agrupar 1">
            <a:extLst>
              <a:ext uri="{FF2B5EF4-FFF2-40B4-BE49-F238E27FC236}">
                <a16:creationId xmlns:a16="http://schemas.microsoft.com/office/drawing/2014/main" xmlns="" id="{1746962B-325D-4162-9614-3491D0B2B80A}"/>
              </a:ext>
            </a:extLst>
          </p:cNvPr>
          <p:cNvGrpSpPr/>
          <p:nvPr/>
        </p:nvGrpSpPr>
        <p:grpSpPr>
          <a:xfrm>
            <a:off x="7948612" y="2744878"/>
            <a:ext cx="4489899" cy="1495426"/>
            <a:chOff x="8588043" y="3646172"/>
            <a:chExt cx="4489899" cy="1495426"/>
          </a:xfrm>
        </p:grpSpPr>
        <p:pic>
          <p:nvPicPr>
            <p:cNvPr id="38" name="Picture 8" descr="http://www.butecopensource.org/assets/wp-content/uploads/2016/03/apache_mesos.png">
              <a:extLst>
                <a:ext uri="{FF2B5EF4-FFF2-40B4-BE49-F238E27FC236}">
                  <a16:creationId xmlns:a16="http://schemas.microsoft.com/office/drawing/2014/main" xmlns="" id="{36B32EBC-4C11-4A70-B272-AAAEF94B5C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88043" y="3695170"/>
              <a:ext cx="3070648" cy="139743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a:extLst>
                <a:ext uri="{FF2B5EF4-FFF2-40B4-BE49-F238E27FC236}">
                  <a16:creationId xmlns:a16="http://schemas.microsoft.com/office/drawing/2014/main" xmlns="" id="{E44FABB5-BDFC-4B89-8055-8847251C938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267" t="18100" r="29761" b="16362"/>
            <a:stretch/>
          </p:blipFill>
          <p:spPr bwMode="auto">
            <a:xfrm>
              <a:off x="11658692" y="3646173"/>
              <a:ext cx="14192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Retângulo 42">
              <a:extLst>
                <a:ext uri="{FF2B5EF4-FFF2-40B4-BE49-F238E27FC236}">
                  <a16:creationId xmlns:a16="http://schemas.microsoft.com/office/drawing/2014/main" xmlns="" id="{1398BFE1-2994-4194-BF85-B8866DCA13B0}"/>
                </a:ext>
              </a:extLst>
            </p:cNvPr>
            <p:cNvSpPr/>
            <p:nvPr/>
          </p:nvSpPr>
          <p:spPr>
            <a:xfrm>
              <a:off x="8588043" y="3646172"/>
              <a:ext cx="4489899" cy="1495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1266" name="Picture 2" descr="https://assets.packet.net/media/pages/images/217eedd1ba8c592db97d0dbe54c7adfc/5nAw-pwoW-Kontena_logo_blue-sm.jpg">
            <a:extLst>
              <a:ext uri="{FF2B5EF4-FFF2-40B4-BE49-F238E27FC236}">
                <a16:creationId xmlns:a16="http://schemas.microsoft.com/office/drawing/2014/main" xmlns="" id="{54182FF7-441D-46E0-A660-79D5B0D36A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48976" y="4903697"/>
            <a:ext cx="3762757" cy="11915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5">
            <a:extLst>
              <a:ext uri="{FF2B5EF4-FFF2-40B4-BE49-F238E27FC236}">
                <a16:creationId xmlns:a16="http://schemas.microsoft.com/office/drawing/2014/main" xmlns="" id="{9A2A7A90-8CF4-40B9-8395-0D67D7FDA9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2758" y="6125400"/>
            <a:ext cx="80391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9759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xmlns="" id="{2E3DB1FA-3B1E-4B3E-815D-C9276F102D5B}"/>
              </a:ext>
            </a:extLst>
          </p:cNvPr>
          <p:cNvSpPr/>
          <p:nvPr/>
        </p:nvSpPr>
        <p:spPr>
          <a:xfrm>
            <a:off x="0" y="513347"/>
            <a:ext cx="14630400" cy="5614737"/>
          </a:xfrm>
          <a:prstGeom prst="rect">
            <a:avLst/>
          </a:prstGeom>
          <a:solidFill>
            <a:srgbClr val="D2D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xmlns="" id="{F25BAE37-4DC4-4111-B819-259266E95933}"/>
              </a:ext>
            </a:extLst>
          </p:cNvPr>
          <p:cNvSpPr txBox="1"/>
          <p:nvPr/>
        </p:nvSpPr>
        <p:spPr>
          <a:xfrm>
            <a:off x="1037283" y="6592984"/>
            <a:ext cx="1593706" cy="1015663"/>
          </a:xfrm>
          <a:prstGeom prst="rect">
            <a:avLst/>
          </a:prstGeom>
          <a:noFill/>
        </p:spPr>
        <p:txBody>
          <a:bodyPr wrap="none" rtlCol="0">
            <a:spAutoFit/>
          </a:bodyPr>
          <a:lstStyle/>
          <a:p>
            <a:pPr algn="ctr"/>
            <a:r>
              <a:rPr lang="en-US" sz="6000" b="1" i="1" dirty="0"/>
              <a:t>POD</a:t>
            </a:r>
            <a:endParaRPr lang="pt-BR" sz="6000" b="1" i="1" dirty="0"/>
          </a:p>
        </p:txBody>
      </p:sp>
      <p:pic>
        <p:nvPicPr>
          <p:cNvPr id="5" name="Picture 2" descr="http://blog.marcelocavalcante.net/imgs/kubernetes_logo.png">
            <a:extLst>
              <a:ext uri="{FF2B5EF4-FFF2-40B4-BE49-F238E27FC236}">
                <a16:creationId xmlns:a16="http://schemas.microsoft.com/office/drawing/2014/main" xmlns="" id="{8EBC1D7D-5D30-4AF6-BB0E-580A8B281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66" y="977817"/>
            <a:ext cx="2667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a:extLst>
              <a:ext uri="{FF2B5EF4-FFF2-40B4-BE49-F238E27FC236}">
                <a16:creationId xmlns:a16="http://schemas.microsoft.com/office/drawing/2014/main" xmlns="" id="{5C2D3AF7-5A8D-454A-BD36-E9AC1FC6B969}"/>
              </a:ext>
            </a:extLst>
          </p:cNvPr>
          <p:cNvPicPr>
            <a:picLocks noChangeAspect="1"/>
          </p:cNvPicPr>
          <p:nvPr/>
        </p:nvPicPr>
        <p:blipFill rotWithShape="1">
          <a:blip r:embed="rId3"/>
          <a:srcRect l="9989"/>
          <a:stretch/>
        </p:blipFill>
        <p:spPr>
          <a:xfrm>
            <a:off x="3817596" y="1138237"/>
            <a:ext cx="10096500" cy="6867525"/>
          </a:xfrm>
          <a:prstGeom prst="rect">
            <a:avLst/>
          </a:prstGeom>
        </p:spPr>
      </p:pic>
    </p:spTree>
    <p:extLst>
      <p:ext uri="{BB962C8B-B14F-4D97-AF65-F5344CB8AC3E}">
        <p14:creationId xmlns:p14="http://schemas.microsoft.com/office/powerpoint/2010/main" val="1829096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1184940"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POD</a:t>
            </a:r>
            <a:endParaRPr lang="pt-BR" sz="3600" i="1"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xmlns="" id="{5A7612D3-F06D-488A-B9B1-1DB6F81F5091}"/>
              </a:ext>
            </a:extLst>
          </p:cNvPr>
          <p:cNvSpPr txBox="1"/>
          <p:nvPr/>
        </p:nvSpPr>
        <p:spPr>
          <a:xfrm>
            <a:off x="3880584" y="2366256"/>
            <a:ext cx="10317177" cy="4996240"/>
          </a:xfrm>
          <a:prstGeom prst="rect">
            <a:avLst/>
          </a:prstGeom>
          <a:noFill/>
        </p:spPr>
        <p:txBody>
          <a:bodyPr wrap="square" rtlCol="0">
            <a:spAutoFit/>
          </a:bodyPr>
          <a:lstStyle/>
          <a:p>
            <a:pPr marL="571500" indent="-571500">
              <a:spcBef>
                <a:spcPts val="3600"/>
              </a:spcBef>
              <a:spcAft>
                <a:spcPts val="3600"/>
              </a:spcAft>
              <a:buFont typeface="Wingdings" panose="05000000000000000000" pitchFamily="2" charset="2"/>
              <a:buChar char="ü"/>
            </a:pPr>
            <a:r>
              <a:rPr lang="pt-BR" sz="3600" dirty="0" smtClean="0"/>
              <a:t>Um </a:t>
            </a:r>
            <a:r>
              <a:rPr lang="pt-BR" sz="3600" i="1" dirty="0" smtClean="0"/>
              <a:t>POD</a:t>
            </a:r>
            <a:r>
              <a:rPr lang="pt-BR" sz="3600" dirty="0" smtClean="0"/>
              <a:t> é um grupo de um ou mais contêineres que compartilham rede e armazenamento e possui uma especificação de como executar os contêineres.</a:t>
            </a:r>
          </a:p>
          <a:p>
            <a:pPr marL="571500" indent="-571500">
              <a:spcBef>
                <a:spcPts val="3600"/>
              </a:spcBef>
              <a:spcAft>
                <a:spcPts val="4400"/>
              </a:spcAft>
              <a:buFont typeface="Wingdings" panose="05000000000000000000" pitchFamily="2" charset="2"/>
              <a:buChar char="ü"/>
            </a:pPr>
            <a:r>
              <a:rPr lang="pt-BR" sz="3600" dirty="0" smtClean="0"/>
              <a:t>Um </a:t>
            </a:r>
            <a:r>
              <a:rPr lang="pt-BR" sz="3600" i="1" dirty="0" smtClean="0"/>
              <a:t>POD</a:t>
            </a:r>
            <a:r>
              <a:rPr lang="pt-BR" sz="3600" dirty="0" smtClean="0"/>
              <a:t> modela um servidor lógico de uma aplicação específica – Na era </a:t>
            </a:r>
            <a:r>
              <a:rPr lang="pt-BR" sz="3600" dirty="0" err="1" smtClean="0"/>
              <a:t>pré</a:t>
            </a:r>
            <a:r>
              <a:rPr lang="pt-BR" sz="3600" dirty="0" smtClean="0"/>
              <a:t>-contêiner, é como um servidor físico ou virtual.</a:t>
            </a:r>
          </a:p>
        </p:txBody>
      </p:sp>
    </p:spTree>
    <p:extLst>
      <p:ext uri="{BB962C8B-B14F-4D97-AF65-F5344CB8AC3E}">
        <p14:creationId xmlns:p14="http://schemas.microsoft.com/office/powerpoint/2010/main" val="843446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1184940"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POD</a:t>
            </a:r>
            <a:endParaRPr lang="pt-BR" sz="3600" i="1" dirty="0">
              <a:latin typeface="Arial" panose="020B0604020202020204" pitchFamily="34" charset="0"/>
              <a:cs typeface="Arial" panose="020B0604020202020204" pitchFamily="34" charset="0"/>
            </a:endParaRPr>
          </a:p>
        </p:txBody>
      </p:sp>
      <p:pic>
        <p:nvPicPr>
          <p:cNvPr id="11" name="Imagem 10">
            <a:extLst>
              <a:ext uri="{FF2B5EF4-FFF2-40B4-BE49-F238E27FC236}">
                <a16:creationId xmlns:a16="http://schemas.microsoft.com/office/drawing/2014/main" xmlns="" id="{DB75AD20-45D2-4936-99F1-CA39CD2C0C48}"/>
              </a:ext>
            </a:extLst>
          </p:cNvPr>
          <p:cNvPicPr>
            <a:picLocks noChangeAspect="1"/>
          </p:cNvPicPr>
          <p:nvPr/>
        </p:nvPicPr>
        <p:blipFill>
          <a:blip r:embed="rId5"/>
          <a:stretch>
            <a:fillRect/>
          </a:stretch>
        </p:blipFill>
        <p:spPr>
          <a:xfrm>
            <a:off x="3749040" y="2130552"/>
            <a:ext cx="10560714" cy="5636800"/>
          </a:xfrm>
          <a:prstGeom prst="rect">
            <a:avLst/>
          </a:prstGeom>
        </p:spPr>
      </p:pic>
    </p:spTree>
    <p:extLst>
      <p:ext uri="{BB962C8B-B14F-4D97-AF65-F5344CB8AC3E}">
        <p14:creationId xmlns:p14="http://schemas.microsoft.com/office/powerpoint/2010/main" val="244814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1184940"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POD</a:t>
            </a:r>
            <a:endParaRPr lang="pt-BR" sz="3600" i="1" dirty="0">
              <a:latin typeface="Arial" panose="020B0604020202020204" pitchFamily="34" charset="0"/>
              <a:cs typeface="Arial" panose="020B0604020202020204" pitchFamily="34" charset="0"/>
            </a:endParaRPr>
          </a:p>
        </p:txBody>
      </p:sp>
      <p:pic>
        <p:nvPicPr>
          <p:cNvPr id="9" name="Imagem 8">
            <a:extLst>
              <a:ext uri="{FF2B5EF4-FFF2-40B4-BE49-F238E27FC236}">
                <a16:creationId xmlns:a16="http://schemas.microsoft.com/office/drawing/2014/main" xmlns="" id="{39C123BA-C677-4EDA-85C7-CA8D4D70C4D0}"/>
              </a:ext>
            </a:extLst>
          </p:cNvPr>
          <p:cNvPicPr>
            <a:picLocks noChangeAspect="1"/>
          </p:cNvPicPr>
          <p:nvPr/>
        </p:nvPicPr>
        <p:blipFill>
          <a:blip r:embed="rId5"/>
          <a:stretch>
            <a:fillRect/>
          </a:stretch>
        </p:blipFill>
        <p:spPr>
          <a:xfrm>
            <a:off x="3749040" y="2130552"/>
            <a:ext cx="10624332" cy="6531200"/>
          </a:xfrm>
          <a:prstGeom prst="rect">
            <a:avLst/>
          </a:prstGeom>
        </p:spPr>
      </p:pic>
    </p:spTree>
    <p:extLst>
      <p:ext uri="{BB962C8B-B14F-4D97-AF65-F5344CB8AC3E}">
        <p14:creationId xmlns:p14="http://schemas.microsoft.com/office/powerpoint/2010/main" val="16014895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1184940"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POD</a:t>
            </a:r>
            <a:endParaRPr lang="pt-BR" sz="3600" i="1" dirty="0">
              <a:latin typeface="Arial" panose="020B0604020202020204" pitchFamily="34" charset="0"/>
              <a:cs typeface="Arial" panose="020B0604020202020204" pitchFamily="34" charset="0"/>
            </a:endParaRPr>
          </a:p>
        </p:txBody>
      </p:sp>
      <p:pic>
        <p:nvPicPr>
          <p:cNvPr id="2" name="Imagem 1">
            <a:extLst>
              <a:ext uri="{FF2B5EF4-FFF2-40B4-BE49-F238E27FC236}">
                <a16:creationId xmlns:a16="http://schemas.microsoft.com/office/drawing/2014/main" xmlns="" id="{4063417E-DCF9-4ED5-82F6-029478AD2458}"/>
              </a:ext>
            </a:extLst>
          </p:cNvPr>
          <p:cNvPicPr>
            <a:picLocks noChangeAspect="1"/>
          </p:cNvPicPr>
          <p:nvPr/>
        </p:nvPicPr>
        <p:blipFill>
          <a:blip r:embed="rId5"/>
          <a:stretch>
            <a:fillRect/>
          </a:stretch>
        </p:blipFill>
        <p:spPr>
          <a:xfrm>
            <a:off x="3749040" y="2130552"/>
            <a:ext cx="10624332" cy="6531200"/>
          </a:xfrm>
          <a:prstGeom prst="rect">
            <a:avLst/>
          </a:prstGeom>
        </p:spPr>
      </p:pic>
    </p:spTree>
    <p:extLst>
      <p:ext uri="{BB962C8B-B14F-4D97-AF65-F5344CB8AC3E}">
        <p14:creationId xmlns:p14="http://schemas.microsoft.com/office/powerpoint/2010/main" val="41593817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xmlns="" id="{2E3DB1FA-3B1E-4B3E-815D-C9276F102D5B}"/>
              </a:ext>
            </a:extLst>
          </p:cNvPr>
          <p:cNvSpPr/>
          <p:nvPr/>
        </p:nvSpPr>
        <p:spPr>
          <a:xfrm>
            <a:off x="0" y="1"/>
            <a:ext cx="14630400" cy="6128084"/>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Picture 2" descr="http://blog.marcelocavalcante.net/imgs/kubernetes_logo.png">
            <a:extLst>
              <a:ext uri="{FF2B5EF4-FFF2-40B4-BE49-F238E27FC236}">
                <a16:creationId xmlns:a16="http://schemas.microsoft.com/office/drawing/2014/main" xmlns="" id="{8EBC1D7D-5D30-4AF6-BB0E-580A8B281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66" y="977817"/>
            <a:ext cx="2667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amyfritzwrites.com/wp-content/uploads/2014/11/hands-on-PM.jpg">
            <a:extLst>
              <a:ext uri="{FF2B5EF4-FFF2-40B4-BE49-F238E27FC236}">
                <a16:creationId xmlns:a16="http://schemas.microsoft.com/office/drawing/2014/main" xmlns="" id="{8C5A3585-52FA-4456-ACD4-30E3F7EF7A8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988"/>
          <a:stretch/>
        </p:blipFill>
        <p:spPr bwMode="auto">
          <a:xfrm>
            <a:off x="3817596" y="1138237"/>
            <a:ext cx="10096500" cy="6867524"/>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xmlns="" id="{57BD5C10-9E2C-4C19-9A70-D1555C5660DE}"/>
              </a:ext>
            </a:extLst>
          </p:cNvPr>
          <p:cNvSpPr txBox="1"/>
          <p:nvPr/>
        </p:nvSpPr>
        <p:spPr>
          <a:xfrm>
            <a:off x="1037283" y="6592984"/>
            <a:ext cx="1593706" cy="1015663"/>
          </a:xfrm>
          <a:prstGeom prst="rect">
            <a:avLst/>
          </a:prstGeom>
          <a:noFill/>
        </p:spPr>
        <p:txBody>
          <a:bodyPr wrap="none" rtlCol="0">
            <a:spAutoFit/>
          </a:bodyPr>
          <a:lstStyle/>
          <a:p>
            <a:pPr algn="ctr"/>
            <a:r>
              <a:rPr lang="en-US" sz="6000" b="1" i="1" dirty="0"/>
              <a:t>POD</a:t>
            </a:r>
            <a:endParaRPr lang="pt-BR" sz="6000" b="1" i="1" dirty="0"/>
          </a:p>
        </p:txBody>
      </p:sp>
      <p:sp>
        <p:nvSpPr>
          <p:cNvPr id="11" name="CaixaDeTexto 10">
            <a:extLst>
              <a:ext uri="{FF2B5EF4-FFF2-40B4-BE49-F238E27FC236}">
                <a16:creationId xmlns:a16="http://schemas.microsoft.com/office/drawing/2014/main" xmlns="" id="{8E7654B9-F786-40D1-AF9A-C7F93DFA6888}"/>
              </a:ext>
            </a:extLst>
          </p:cNvPr>
          <p:cNvSpPr txBox="1"/>
          <p:nvPr/>
        </p:nvSpPr>
        <p:spPr>
          <a:xfrm>
            <a:off x="4139330" y="6592984"/>
            <a:ext cx="3175870" cy="1015663"/>
          </a:xfrm>
          <a:prstGeom prst="rect">
            <a:avLst/>
          </a:prstGeom>
          <a:noFill/>
        </p:spPr>
        <p:txBody>
          <a:bodyPr wrap="none" rtlCol="0">
            <a:spAutoFit/>
          </a:bodyPr>
          <a:lstStyle/>
          <a:p>
            <a:pPr algn="ctr"/>
            <a:r>
              <a:rPr lang="en-US" sz="6000" b="1" i="1" dirty="0">
                <a:solidFill>
                  <a:schemeClr val="bg1"/>
                </a:solidFill>
              </a:rPr>
              <a:t>Hands on</a:t>
            </a:r>
            <a:endParaRPr lang="pt-BR" sz="6000" b="1" i="1" dirty="0">
              <a:solidFill>
                <a:schemeClr val="bg1"/>
              </a:solidFill>
            </a:endParaRPr>
          </a:p>
        </p:txBody>
      </p:sp>
      <p:sp>
        <p:nvSpPr>
          <p:cNvPr id="13" name="Retângulo 12">
            <a:extLst>
              <a:ext uri="{FF2B5EF4-FFF2-40B4-BE49-F238E27FC236}">
                <a16:creationId xmlns:a16="http://schemas.microsoft.com/office/drawing/2014/main" xmlns="" id="{0341F072-024F-46EF-B9D2-45ABFA8DBEEE}"/>
              </a:ext>
            </a:extLst>
          </p:cNvPr>
          <p:cNvSpPr/>
          <p:nvPr/>
        </p:nvSpPr>
        <p:spPr>
          <a:xfrm>
            <a:off x="13914096" y="6128083"/>
            <a:ext cx="716304" cy="1877677"/>
          </a:xfrm>
          <a:prstGeom prst="rect">
            <a:avLst/>
          </a:prstGeom>
          <a:solidFill>
            <a:srgbClr val="E5E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xmlns="" id="{0C4234D6-A38B-470B-BE91-054362994D16}"/>
              </a:ext>
            </a:extLst>
          </p:cNvPr>
          <p:cNvSpPr/>
          <p:nvPr/>
        </p:nvSpPr>
        <p:spPr>
          <a:xfrm>
            <a:off x="0" y="8005760"/>
            <a:ext cx="14630400" cy="1138240"/>
          </a:xfrm>
          <a:prstGeom prst="rect">
            <a:avLst/>
          </a:prstGeom>
          <a:solidFill>
            <a:srgbClr val="E5E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079753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xmlns="" id="{7EF09A05-5976-4CDA-BEAD-E09E4B8E46E1}"/>
              </a:ext>
            </a:extLst>
          </p:cNvPr>
          <p:cNvSpPr/>
          <p:nvPr/>
        </p:nvSpPr>
        <p:spPr>
          <a:xfrm>
            <a:off x="4083005" y="2398043"/>
            <a:ext cx="10098427" cy="5869066"/>
          </a:xfrm>
          <a:prstGeom prst="rect">
            <a:avLst/>
          </a:prstGeom>
          <a:solidFill>
            <a:schemeClr val="tx1">
              <a:lumMod val="75000"/>
              <a:lumOff val="25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3672800"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POD – Hands on</a:t>
            </a:r>
            <a:endParaRPr lang="pt-BR" sz="3600" i="1"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xmlns="" id="{B02A44F5-7BB4-4D96-8966-105DFB8E6B5B}"/>
              </a:ext>
            </a:extLst>
          </p:cNvPr>
          <p:cNvSpPr txBox="1"/>
          <p:nvPr/>
        </p:nvSpPr>
        <p:spPr>
          <a:xfrm>
            <a:off x="4285669" y="2565976"/>
            <a:ext cx="8735786" cy="1438855"/>
          </a:xfrm>
          <a:prstGeom prst="rect">
            <a:avLst/>
          </a:prstGeom>
          <a:noFill/>
        </p:spPr>
        <p:txBody>
          <a:bodyPr wrap="square" rtlCol="0">
            <a:spAutoFit/>
          </a:bodyPr>
          <a:lstStyle/>
          <a:p>
            <a:pPr>
              <a:lnSpc>
                <a:spcPct val="150000"/>
              </a:lnSpc>
            </a:pP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kubectl</a:t>
            </a:r>
            <a:r>
              <a:rPr lang="en-US" sz="2000" dirty="0">
                <a:solidFill>
                  <a:schemeClr val="bg1"/>
                </a:solidFill>
                <a:latin typeface="Courier New" panose="02070309020205020404" pitchFamily="49" charset="0"/>
                <a:cs typeface="Courier New" panose="02070309020205020404" pitchFamily="49" charset="0"/>
              </a:rPr>
              <a:t> run </a:t>
            </a:r>
            <a:r>
              <a:rPr lang="en-US" sz="2000" dirty="0" err="1">
                <a:solidFill>
                  <a:schemeClr val="bg1"/>
                </a:solidFill>
                <a:latin typeface="Courier New" panose="02070309020205020404" pitchFamily="49" charset="0"/>
                <a:cs typeface="Courier New" panose="02070309020205020404" pitchFamily="49" charset="0"/>
              </a:rPr>
              <a:t>env</a:t>
            </a:r>
            <a:r>
              <a:rPr lang="en-US" sz="2000" dirty="0">
                <a:solidFill>
                  <a:schemeClr val="bg1"/>
                </a:solidFill>
                <a:latin typeface="Courier New" panose="02070309020205020404" pitchFamily="49" charset="0"/>
                <a:cs typeface="Courier New" panose="02070309020205020404" pitchFamily="49" charset="0"/>
              </a:rPr>
              <a:t>-stress </a:t>
            </a:r>
            <a:r>
              <a:rPr lang="en-US" sz="2000" dirty="0">
                <a:solidFill>
                  <a:schemeClr val="bg1">
                    <a:lumMod val="50000"/>
                  </a:schemeClr>
                </a:solidFill>
                <a:latin typeface="Courier New" panose="02070309020205020404" pitchFamily="49" charset="0"/>
                <a:cs typeface="Courier New" panose="02070309020205020404" pitchFamily="49" charset="0"/>
              </a:rPr>
              <a:t>\</a:t>
            </a:r>
          </a:p>
          <a:p>
            <a:pPr>
              <a:lnSpc>
                <a:spcPct val="150000"/>
              </a:lnSpc>
            </a:pPr>
            <a:r>
              <a:rPr lang="en-US" sz="2000" dirty="0">
                <a:solidFill>
                  <a:schemeClr val="bg1"/>
                </a:solidFill>
                <a:latin typeface="Courier New" panose="02070309020205020404" pitchFamily="49" charset="0"/>
                <a:cs typeface="Courier New" panose="02070309020205020404" pitchFamily="49" charset="0"/>
              </a:rPr>
              <a:t>      --image=</a:t>
            </a:r>
            <a:r>
              <a:rPr lang="en-US" sz="2000" dirty="0" err="1">
                <a:solidFill>
                  <a:schemeClr val="bg1"/>
                </a:solidFill>
                <a:latin typeface="Courier New" panose="02070309020205020404" pitchFamily="49" charset="0"/>
                <a:cs typeface="Courier New" panose="02070309020205020404" pitchFamily="49" charset="0"/>
              </a:rPr>
              <a:t>matheusneder</a:t>
            </a:r>
            <a:r>
              <a:rPr lang="en-US" sz="2000" dirty="0">
                <a:solidFill>
                  <a:schemeClr val="bg1"/>
                </a:solidFill>
                <a:latin typeface="Courier New" panose="02070309020205020404" pitchFamily="49" charset="0"/>
                <a:cs typeface="Courier New" panose="02070309020205020404" pitchFamily="49" charset="0"/>
              </a:rPr>
              <a:t>/environmental-stressor </a:t>
            </a:r>
            <a:r>
              <a:rPr lang="en-US" sz="2000" dirty="0">
                <a:solidFill>
                  <a:schemeClr val="bg1">
                    <a:lumMod val="50000"/>
                  </a:schemeClr>
                </a:solidFill>
                <a:latin typeface="Courier New" panose="02070309020205020404" pitchFamily="49" charset="0"/>
                <a:cs typeface="Courier New" panose="02070309020205020404" pitchFamily="49" charset="0"/>
              </a:rPr>
              <a:t>\</a:t>
            </a:r>
          </a:p>
          <a:p>
            <a:pPr>
              <a:lnSpc>
                <a:spcPct val="150000"/>
              </a:lnSpc>
            </a:pPr>
            <a:r>
              <a:rPr lang="en-US" sz="2000" dirty="0">
                <a:solidFill>
                  <a:schemeClr val="bg1"/>
                </a:solidFill>
                <a:latin typeface="Courier New" panose="02070309020205020404" pitchFamily="49" charset="0"/>
                <a:cs typeface="Courier New" panose="02070309020205020404" pitchFamily="49" charset="0"/>
              </a:rPr>
              <a:t>      --restart=Never</a:t>
            </a:r>
            <a:endParaRPr lang="pt-BR" sz="20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87534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5032147"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Organização</a:t>
            </a:r>
            <a:r>
              <a:rPr lang="en-US" sz="3600" i="1" dirty="0">
                <a:latin typeface="Arial" panose="020B0604020202020204" pitchFamily="34" charset="0"/>
                <a:cs typeface="Arial" panose="020B0604020202020204" pitchFamily="34" charset="0"/>
              </a:rPr>
              <a:t> do Cluster</a:t>
            </a:r>
            <a:endParaRPr lang="pt-BR" sz="3600" i="1"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xmlns="" id="{45A53286-C8FA-4547-97A6-CD751F514CA0}"/>
              </a:ext>
            </a:extLst>
          </p:cNvPr>
          <p:cNvPicPr>
            <a:picLocks noChangeAspect="1"/>
          </p:cNvPicPr>
          <p:nvPr/>
        </p:nvPicPr>
        <p:blipFill>
          <a:blip r:embed="rId5"/>
          <a:stretch>
            <a:fillRect/>
          </a:stretch>
        </p:blipFill>
        <p:spPr>
          <a:xfrm>
            <a:off x="4559764" y="2039574"/>
            <a:ext cx="9633731" cy="6532921"/>
          </a:xfrm>
          <a:prstGeom prst="rect">
            <a:avLst/>
          </a:prstGeom>
        </p:spPr>
      </p:pic>
      <p:sp>
        <p:nvSpPr>
          <p:cNvPr id="8" name="Retângulo 7">
            <a:extLst>
              <a:ext uri="{FF2B5EF4-FFF2-40B4-BE49-F238E27FC236}">
                <a16:creationId xmlns:a16="http://schemas.microsoft.com/office/drawing/2014/main" xmlns="" id="{1C657462-0A6F-4C41-B6FD-49A6FA3917B4}"/>
              </a:ext>
            </a:extLst>
          </p:cNvPr>
          <p:cNvSpPr/>
          <p:nvPr/>
        </p:nvSpPr>
        <p:spPr>
          <a:xfrm>
            <a:off x="5910943" y="4882777"/>
            <a:ext cx="1208314" cy="2864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5980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5032147"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Organização</a:t>
            </a:r>
            <a:r>
              <a:rPr lang="en-US" sz="3600" i="1" dirty="0">
                <a:latin typeface="Arial" panose="020B0604020202020204" pitchFamily="34" charset="0"/>
                <a:cs typeface="Arial" panose="020B0604020202020204" pitchFamily="34" charset="0"/>
              </a:rPr>
              <a:t> do Cluster</a:t>
            </a:r>
            <a:endParaRPr lang="pt-BR" sz="3600" i="1" dirty="0">
              <a:latin typeface="Arial" panose="020B0604020202020204" pitchFamily="34" charset="0"/>
              <a:cs typeface="Arial" panose="020B0604020202020204" pitchFamily="34" charset="0"/>
            </a:endParaRPr>
          </a:p>
        </p:txBody>
      </p:sp>
      <p:pic>
        <p:nvPicPr>
          <p:cNvPr id="8" name="Imagem 7">
            <a:extLst>
              <a:ext uri="{FF2B5EF4-FFF2-40B4-BE49-F238E27FC236}">
                <a16:creationId xmlns:a16="http://schemas.microsoft.com/office/drawing/2014/main" xmlns="" id="{CBD28247-C3AB-40A6-BDBB-DF901A3D1C09}"/>
              </a:ext>
            </a:extLst>
          </p:cNvPr>
          <p:cNvPicPr>
            <a:picLocks noChangeAspect="1"/>
          </p:cNvPicPr>
          <p:nvPr/>
        </p:nvPicPr>
        <p:blipFill>
          <a:blip r:embed="rId5"/>
          <a:stretch>
            <a:fillRect/>
          </a:stretch>
        </p:blipFill>
        <p:spPr>
          <a:xfrm>
            <a:off x="3605416" y="2046696"/>
            <a:ext cx="10582247" cy="6512640"/>
          </a:xfrm>
          <a:prstGeom prst="rect">
            <a:avLst/>
          </a:prstGeom>
        </p:spPr>
      </p:pic>
      <p:pic>
        <p:nvPicPr>
          <p:cNvPr id="1026" name="Picture 2" descr="https://vignette.wikia.nocookie.net/payday/images/b/b4/Pat-clockwork-gears.png/revision/latest?cb=20130810174955">
            <a:extLst>
              <a:ext uri="{FF2B5EF4-FFF2-40B4-BE49-F238E27FC236}">
                <a16:creationId xmlns:a16="http://schemas.microsoft.com/office/drawing/2014/main" xmlns="" id="{51187845-FD69-4FA7-B727-E8325D719E0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178" t="11495" r="14613" b="11759"/>
          <a:stretch/>
        </p:blipFill>
        <p:spPr bwMode="auto">
          <a:xfrm>
            <a:off x="6643471" y="5694964"/>
            <a:ext cx="1357535" cy="1483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556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xmlns="" id="{60CF56F9-F68D-4F41-8FC2-6DEB0FE538B1}"/>
              </a:ext>
            </a:extLst>
          </p:cNvPr>
          <p:cNvSpPr/>
          <p:nvPr/>
        </p:nvSpPr>
        <p:spPr>
          <a:xfrm>
            <a:off x="0" y="6128085"/>
            <a:ext cx="14630400" cy="321494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xmlns="" id="{2E3DB1FA-3B1E-4B3E-815D-C9276F102D5B}"/>
              </a:ext>
            </a:extLst>
          </p:cNvPr>
          <p:cNvSpPr/>
          <p:nvPr/>
        </p:nvSpPr>
        <p:spPr>
          <a:xfrm>
            <a:off x="0" y="513347"/>
            <a:ext cx="14630400" cy="5614737"/>
          </a:xfrm>
          <a:prstGeom prst="rect">
            <a:avLst/>
          </a:prstGeom>
          <a:solidFill>
            <a:srgbClr val="D9C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Picture 2" descr="http://blog.marcelocavalcante.net/imgs/kubernetes_logo.png">
            <a:extLst>
              <a:ext uri="{FF2B5EF4-FFF2-40B4-BE49-F238E27FC236}">
                <a16:creationId xmlns:a16="http://schemas.microsoft.com/office/drawing/2014/main" xmlns="" id="{8EBC1D7D-5D30-4AF6-BB0E-580A8B281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66" y="977817"/>
            <a:ext cx="2667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xmlns="" id="{57BD5C10-9E2C-4C19-9A70-D1555C5660DE}"/>
              </a:ext>
            </a:extLst>
          </p:cNvPr>
          <p:cNvSpPr txBox="1"/>
          <p:nvPr/>
        </p:nvSpPr>
        <p:spPr>
          <a:xfrm>
            <a:off x="286284" y="6657152"/>
            <a:ext cx="3191963" cy="707886"/>
          </a:xfrm>
          <a:prstGeom prst="rect">
            <a:avLst/>
          </a:prstGeom>
          <a:noFill/>
        </p:spPr>
        <p:txBody>
          <a:bodyPr wrap="none" rtlCol="0">
            <a:spAutoFit/>
          </a:bodyPr>
          <a:lstStyle/>
          <a:p>
            <a:pPr algn="ctr"/>
            <a:r>
              <a:rPr lang="en-US" sz="4000" b="1" i="1" dirty="0" err="1">
                <a:solidFill>
                  <a:schemeClr val="bg1"/>
                </a:solidFill>
              </a:rPr>
              <a:t>Controladores</a:t>
            </a:r>
            <a:endParaRPr lang="pt-BR" sz="4000" b="1" i="1" dirty="0">
              <a:solidFill>
                <a:schemeClr val="bg1"/>
              </a:solidFill>
            </a:endParaRPr>
          </a:p>
        </p:txBody>
      </p:sp>
      <p:pic>
        <p:nvPicPr>
          <p:cNvPr id="24578" name="Picture 2" descr="http://img.lanimg.com/tu/tuku/140205/330895-14020521504538.jpg">
            <a:extLst>
              <a:ext uri="{FF2B5EF4-FFF2-40B4-BE49-F238E27FC236}">
                <a16:creationId xmlns:a16="http://schemas.microsoft.com/office/drawing/2014/main" xmlns="" id="{F9EA247B-3B5B-4693-9B84-749DC9A5B1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34" b="22549"/>
          <a:stretch/>
        </p:blipFill>
        <p:spPr bwMode="auto">
          <a:xfrm>
            <a:off x="3817596" y="1138237"/>
            <a:ext cx="10096500" cy="6867522"/>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a:extLst>
              <a:ext uri="{FF2B5EF4-FFF2-40B4-BE49-F238E27FC236}">
                <a16:creationId xmlns:a16="http://schemas.microsoft.com/office/drawing/2014/main" xmlns="" id="{050EFAEF-0AF1-4A30-804D-977BC33E5DE2}"/>
              </a:ext>
            </a:extLst>
          </p:cNvPr>
          <p:cNvSpPr/>
          <p:nvPr/>
        </p:nvSpPr>
        <p:spPr>
          <a:xfrm>
            <a:off x="0" y="0"/>
            <a:ext cx="14630400" cy="513346"/>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44115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 name="CaixaDeTexto 2">
            <a:extLst>
              <a:ext uri="{FF2B5EF4-FFF2-40B4-BE49-F238E27FC236}">
                <a16:creationId xmlns:a16="http://schemas.microsoft.com/office/drawing/2014/main" xmlns="" id="{DD5EF79F-E7B6-4B55-9489-8BF9D274368B}"/>
              </a:ext>
            </a:extLst>
          </p:cNvPr>
          <p:cNvSpPr txBox="1"/>
          <p:nvPr/>
        </p:nvSpPr>
        <p:spPr>
          <a:xfrm>
            <a:off x="3752292" y="875854"/>
            <a:ext cx="4955203"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O que é o Kubernetes?</a:t>
            </a:r>
            <a:endParaRPr lang="pt-BR" sz="3600" i="1" dirty="0">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xmlns="" id="{0DC4CF0F-B06D-4DED-8463-81BDF9981989}"/>
              </a:ext>
            </a:extLst>
          </p:cNvPr>
          <p:cNvSpPr txBox="1"/>
          <p:nvPr/>
        </p:nvSpPr>
        <p:spPr>
          <a:xfrm>
            <a:off x="4352710" y="3229600"/>
            <a:ext cx="9237094" cy="2554545"/>
          </a:xfrm>
          <a:prstGeom prst="rect">
            <a:avLst/>
          </a:prstGeom>
          <a:noFill/>
        </p:spPr>
        <p:txBody>
          <a:bodyPr wrap="square" rtlCol="0">
            <a:spAutoFit/>
          </a:bodyPr>
          <a:lstStyle/>
          <a:p>
            <a:pPr algn="ctr"/>
            <a:r>
              <a:rPr lang="pt-BR" sz="4000" i="1" dirty="0" err="1" smtClean="0"/>
              <a:t>Kubernetes</a:t>
            </a:r>
            <a:r>
              <a:rPr lang="pt-BR" sz="4000" i="1" dirty="0" smtClean="0"/>
              <a:t> é uma plataforma open-</a:t>
            </a:r>
            <a:r>
              <a:rPr lang="pt-BR" sz="4000" i="1" dirty="0" err="1" smtClean="0"/>
              <a:t>source</a:t>
            </a:r>
            <a:r>
              <a:rPr lang="pt-BR" sz="4000" i="1" dirty="0" smtClean="0"/>
              <a:t> projetada para automatizar implantações, prover escalabilidade e gerenciar software </a:t>
            </a:r>
            <a:r>
              <a:rPr lang="pt-BR" sz="4000" i="1" dirty="0" err="1" smtClean="0"/>
              <a:t>conteinerizado</a:t>
            </a:r>
            <a:r>
              <a:rPr lang="pt-BR" sz="4000" i="1" dirty="0" smtClean="0"/>
              <a:t>.</a:t>
            </a:r>
            <a:endParaRPr lang="pt-BR" sz="4000" i="1" dirty="0"/>
          </a:p>
        </p:txBody>
      </p:sp>
      <p:sp>
        <p:nvSpPr>
          <p:cNvPr id="9" name="CaixaDeTexto 8">
            <a:extLst>
              <a:ext uri="{FF2B5EF4-FFF2-40B4-BE49-F238E27FC236}">
                <a16:creationId xmlns:a16="http://schemas.microsoft.com/office/drawing/2014/main" xmlns="" id="{D4DC3362-AB42-454D-ADF3-4482AA9D4F9D}"/>
              </a:ext>
            </a:extLst>
          </p:cNvPr>
          <p:cNvSpPr txBox="1"/>
          <p:nvPr/>
        </p:nvSpPr>
        <p:spPr>
          <a:xfrm>
            <a:off x="4721471" y="7077798"/>
            <a:ext cx="8499571" cy="461665"/>
          </a:xfrm>
          <a:prstGeom prst="rect">
            <a:avLst/>
          </a:prstGeom>
          <a:noFill/>
        </p:spPr>
        <p:txBody>
          <a:bodyPr wrap="none" rtlCol="0">
            <a:spAutoFit/>
          </a:bodyPr>
          <a:lstStyle/>
          <a:p>
            <a:pPr algn="ctr"/>
            <a:r>
              <a:rPr lang="en-US" sz="2400" dirty="0"/>
              <a:t>https://kubernetes.io.docs.concepts/overview/what-is-kubernetes</a:t>
            </a:r>
            <a:endParaRPr lang="pt-BR" sz="2400" dirty="0"/>
          </a:p>
        </p:txBody>
      </p:sp>
      <p:sp>
        <p:nvSpPr>
          <p:cNvPr id="11" name="CaixaDeTexto 10">
            <a:extLst>
              <a:ext uri="{FF2B5EF4-FFF2-40B4-BE49-F238E27FC236}">
                <a16:creationId xmlns:a16="http://schemas.microsoft.com/office/drawing/2014/main" xmlns="" id="{7635C813-5244-43CA-B996-B343DAACE7B8}"/>
              </a:ext>
            </a:extLst>
          </p:cNvPr>
          <p:cNvSpPr txBox="1"/>
          <p:nvPr/>
        </p:nvSpPr>
        <p:spPr>
          <a:xfrm>
            <a:off x="4022819" y="3031511"/>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7" name="CaixaDeTexto 36">
            <a:extLst>
              <a:ext uri="{FF2B5EF4-FFF2-40B4-BE49-F238E27FC236}">
                <a16:creationId xmlns:a16="http://schemas.microsoft.com/office/drawing/2014/main" xmlns="" id="{934A8916-2396-4DF4-A2C3-37307889E0F4}"/>
              </a:ext>
            </a:extLst>
          </p:cNvPr>
          <p:cNvSpPr txBox="1"/>
          <p:nvPr/>
        </p:nvSpPr>
        <p:spPr>
          <a:xfrm>
            <a:off x="10474474" y="5021957"/>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Tree>
    <p:extLst>
      <p:ext uri="{BB962C8B-B14F-4D97-AF65-F5344CB8AC3E}">
        <p14:creationId xmlns:p14="http://schemas.microsoft.com/office/powerpoint/2010/main" val="2786030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3082895"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Controladores</a:t>
            </a:r>
            <a:endParaRPr lang="pt-BR" sz="3600" i="1" dirty="0">
              <a:latin typeface="Arial" panose="020B0604020202020204" pitchFamily="34" charset="0"/>
              <a:cs typeface="Arial" panose="020B0604020202020204" pitchFamily="34" charset="0"/>
            </a:endParaRPr>
          </a:p>
        </p:txBody>
      </p:sp>
      <p:sp>
        <p:nvSpPr>
          <p:cNvPr id="31" name="CaixaDeTexto 30">
            <a:extLst>
              <a:ext uri="{FF2B5EF4-FFF2-40B4-BE49-F238E27FC236}">
                <a16:creationId xmlns:a16="http://schemas.microsoft.com/office/drawing/2014/main" xmlns="" id="{64FF4FF5-B3F9-4BDC-BE42-43BBAFA96EF1}"/>
              </a:ext>
            </a:extLst>
          </p:cNvPr>
          <p:cNvSpPr txBox="1"/>
          <p:nvPr/>
        </p:nvSpPr>
        <p:spPr>
          <a:xfrm>
            <a:off x="3880584" y="2240128"/>
            <a:ext cx="10317177" cy="6319679"/>
          </a:xfrm>
          <a:prstGeom prst="rect">
            <a:avLst/>
          </a:prstGeom>
          <a:noFill/>
        </p:spPr>
        <p:txBody>
          <a:bodyPr wrap="square" rtlCol="0">
            <a:spAutoFit/>
          </a:bodyPr>
          <a:lstStyle/>
          <a:p>
            <a:pPr marL="571500" indent="-571500">
              <a:spcAft>
                <a:spcPts val="2000"/>
              </a:spcAft>
              <a:buFont typeface="Wingdings" panose="05000000000000000000" pitchFamily="2" charset="2"/>
              <a:buChar char="ü"/>
            </a:pPr>
            <a:r>
              <a:rPr lang="en-US" sz="3600" i="1" dirty="0" err="1"/>
              <a:t>ReplicaSet</a:t>
            </a:r>
            <a:r>
              <a:rPr lang="en-US" sz="3600" dirty="0"/>
              <a:t>;</a:t>
            </a:r>
          </a:p>
          <a:p>
            <a:pPr marL="571500" indent="-571500">
              <a:spcAft>
                <a:spcPts val="2000"/>
              </a:spcAft>
              <a:buFont typeface="Wingdings" panose="05000000000000000000" pitchFamily="2" charset="2"/>
              <a:buChar char="ü"/>
            </a:pPr>
            <a:r>
              <a:rPr lang="en-US" sz="3600" i="1" strike="sngStrike" dirty="0" err="1"/>
              <a:t>ReplicationController</a:t>
            </a:r>
            <a:r>
              <a:rPr lang="en-US" sz="3600" dirty="0"/>
              <a:t> </a:t>
            </a:r>
            <a:r>
              <a:rPr lang="en-US" sz="3600" dirty="0" smtClean="0"/>
              <a:t>(</a:t>
            </a:r>
            <a:r>
              <a:rPr lang="pt-BR" sz="3600" dirty="0" smtClean="0"/>
              <a:t>obsoleto</a:t>
            </a:r>
            <a:r>
              <a:rPr lang="en-US" sz="3600" dirty="0" smtClean="0"/>
              <a:t>)</a:t>
            </a:r>
            <a:endParaRPr lang="en-US" sz="3600" strike="sngStrike" dirty="0"/>
          </a:p>
          <a:p>
            <a:pPr marL="571500" indent="-571500">
              <a:spcAft>
                <a:spcPts val="2000"/>
              </a:spcAft>
              <a:buFont typeface="Wingdings" panose="05000000000000000000" pitchFamily="2" charset="2"/>
              <a:buChar char="ü"/>
            </a:pPr>
            <a:r>
              <a:rPr lang="en-US" sz="3600" i="1" dirty="0"/>
              <a:t>Deployment</a:t>
            </a:r>
            <a:r>
              <a:rPr lang="en-US" sz="3600" dirty="0"/>
              <a:t>;</a:t>
            </a:r>
          </a:p>
          <a:p>
            <a:pPr marL="571500" indent="-571500">
              <a:spcAft>
                <a:spcPts val="2000"/>
              </a:spcAft>
              <a:buFont typeface="Wingdings" panose="05000000000000000000" pitchFamily="2" charset="2"/>
              <a:buChar char="ü"/>
            </a:pPr>
            <a:r>
              <a:rPr lang="en-US" sz="3600" i="1" dirty="0" err="1"/>
              <a:t>StatefulSet</a:t>
            </a:r>
            <a:r>
              <a:rPr lang="en-US" sz="3600" dirty="0"/>
              <a:t>;</a:t>
            </a:r>
          </a:p>
          <a:p>
            <a:pPr marL="571500" indent="-571500">
              <a:spcAft>
                <a:spcPts val="2000"/>
              </a:spcAft>
              <a:buFont typeface="Wingdings" panose="05000000000000000000" pitchFamily="2" charset="2"/>
              <a:buChar char="ü"/>
            </a:pPr>
            <a:r>
              <a:rPr lang="en-US" sz="3600" i="1" dirty="0" err="1"/>
              <a:t>DaemonSet</a:t>
            </a:r>
            <a:r>
              <a:rPr lang="en-US" sz="3600" dirty="0"/>
              <a:t>;</a:t>
            </a:r>
          </a:p>
          <a:p>
            <a:pPr marL="571500" indent="-571500">
              <a:spcAft>
                <a:spcPts val="2000"/>
              </a:spcAft>
              <a:buFont typeface="Wingdings" panose="05000000000000000000" pitchFamily="2" charset="2"/>
              <a:buChar char="ü"/>
            </a:pPr>
            <a:r>
              <a:rPr lang="en-US" sz="3600" i="1" dirty="0"/>
              <a:t>Garbage Collection</a:t>
            </a:r>
            <a:r>
              <a:rPr lang="en-US" sz="3600" dirty="0"/>
              <a:t>;</a:t>
            </a:r>
          </a:p>
          <a:p>
            <a:pPr marL="571500" indent="-571500">
              <a:spcAft>
                <a:spcPts val="2000"/>
              </a:spcAft>
              <a:buFont typeface="Wingdings" panose="05000000000000000000" pitchFamily="2" charset="2"/>
              <a:buChar char="ü"/>
            </a:pPr>
            <a:r>
              <a:rPr lang="en-US" sz="3600" i="1" dirty="0"/>
              <a:t>Job – Run</a:t>
            </a:r>
            <a:r>
              <a:rPr lang="pt-BR" sz="3600" i="1" dirty="0"/>
              <a:t> </a:t>
            </a:r>
            <a:r>
              <a:rPr lang="pt-BR" sz="3600" i="1" dirty="0" err="1"/>
              <a:t>to</a:t>
            </a:r>
            <a:r>
              <a:rPr lang="pt-BR" sz="3600" i="1" dirty="0"/>
              <a:t> </a:t>
            </a:r>
            <a:r>
              <a:rPr lang="pt-BR" sz="3600" i="1" dirty="0" err="1"/>
              <a:t>Completion</a:t>
            </a:r>
            <a:r>
              <a:rPr lang="pt-BR" sz="3600" dirty="0"/>
              <a:t>;</a:t>
            </a:r>
          </a:p>
          <a:p>
            <a:pPr marL="571500" indent="-571500">
              <a:spcAft>
                <a:spcPts val="2000"/>
              </a:spcAft>
              <a:buFont typeface="Wingdings" panose="05000000000000000000" pitchFamily="2" charset="2"/>
              <a:buChar char="ü"/>
            </a:pPr>
            <a:r>
              <a:rPr lang="pt-BR" sz="3600" i="1" dirty="0" err="1"/>
              <a:t>CronJob</a:t>
            </a:r>
            <a:r>
              <a:rPr lang="pt-BR" sz="3600" dirty="0"/>
              <a:t>.</a:t>
            </a:r>
            <a:endParaRPr lang="en-US" sz="3600" dirty="0"/>
          </a:p>
        </p:txBody>
      </p:sp>
    </p:spTree>
    <p:extLst>
      <p:ext uri="{BB962C8B-B14F-4D97-AF65-F5344CB8AC3E}">
        <p14:creationId xmlns:p14="http://schemas.microsoft.com/office/powerpoint/2010/main" val="997675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2416046"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ReplicaSet</a:t>
            </a:r>
            <a:endParaRPr lang="en-US" sz="3600" i="1" dirty="0">
              <a:latin typeface="Arial" panose="020B0604020202020204" pitchFamily="34" charset="0"/>
              <a:cs typeface="Arial" panose="020B0604020202020204" pitchFamily="34" charset="0"/>
            </a:endParaRPr>
          </a:p>
        </p:txBody>
      </p:sp>
      <p:sp>
        <p:nvSpPr>
          <p:cNvPr id="32" name="CaixaDeTexto 31">
            <a:extLst>
              <a:ext uri="{FF2B5EF4-FFF2-40B4-BE49-F238E27FC236}">
                <a16:creationId xmlns:a16="http://schemas.microsoft.com/office/drawing/2014/main" xmlns="" id="{22069C8D-E6E4-45C4-9020-2FAA3E747BCB}"/>
              </a:ext>
            </a:extLst>
          </p:cNvPr>
          <p:cNvSpPr txBox="1"/>
          <p:nvPr/>
        </p:nvSpPr>
        <p:spPr>
          <a:xfrm>
            <a:off x="4008921" y="3537035"/>
            <a:ext cx="9578742" cy="2308324"/>
          </a:xfrm>
          <a:prstGeom prst="rect">
            <a:avLst/>
          </a:prstGeom>
          <a:noFill/>
        </p:spPr>
        <p:txBody>
          <a:bodyPr wrap="square" rtlCol="0">
            <a:spAutoFit/>
          </a:bodyPr>
          <a:lstStyle/>
          <a:p>
            <a:pPr algn="ctr"/>
            <a:r>
              <a:rPr lang="pt-BR" sz="3600" dirty="0"/>
              <a:t>Um </a:t>
            </a:r>
            <a:r>
              <a:rPr lang="pt-BR" sz="3600" i="1" dirty="0" err="1"/>
              <a:t>ReplicaSet</a:t>
            </a:r>
            <a:r>
              <a:rPr lang="pt-BR" sz="3600" dirty="0"/>
              <a:t> garante que um </a:t>
            </a:r>
            <a:r>
              <a:rPr lang="pt-BR" sz="3600" i="1" dirty="0"/>
              <a:t>POD</a:t>
            </a:r>
            <a:r>
              <a:rPr lang="pt-BR" sz="3600" dirty="0"/>
              <a:t> ou um conjunto homogêneo de </a:t>
            </a:r>
            <a:r>
              <a:rPr lang="pt-BR" sz="3600" i="1" dirty="0" err="1"/>
              <a:t>POD</a:t>
            </a:r>
            <a:r>
              <a:rPr lang="pt-BR" sz="3600" dirty="0" err="1"/>
              <a:t>s</a:t>
            </a:r>
            <a:r>
              <a:rPr lang="pt-BR" sz="3600" dirty="0"/>
              <a:t> estejam sempre ativos e disponíveis.</a:t>
            </a:r>
          </a:p>
          <a:p>
            <a:pPr algn="ctr"/>
            <a:endParaRPr lang="pt-BR" sz="3600" dirty="0"/>
          </a:p>
        </p:txBody>
      </p:sp>
    </p:spTree>
    <p:extLst>
      <p:ext uri="{BB962C8B-B14F-4D97-AF65-F5344CB8AC3E}">
        <p14:creationId xmlns:p14="http://schemas.microsoft.com/office/powerpoint/2010/main" val="21676833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2416046"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ReplicaSet</a:t>
            </a:r>
            <a:endParaRPr lang="en-US" sz="3600" i="1" dirty="0">
              <a:latin typeface="Arial" panose="020B0604020202020204" pitchFamily="34" charset="0"/>
              <a:cs typeface="Arial" panose="020B0604020202020204" pitchFamily="34" charset="0"/>
            </a:endParaRPr>
          </a:p>
        </p:txBody>
      </p:sp>
      <p:sp>
        <p:nvSpPr>
          <p:cNvPr id="32" name="CaixaDeTexto 31">
            <a:extLst>
              <a:ext uri="{FF2B5EF4-FFF2-40B4-BE49-F238E27FC236}">
                <a16:creationId xmlns:a16="http://schemas.microsoft.com/office/drawing/2014/main" xmlns="" id="{22069C8D-E6E4-45C4-9020-2FAA3E747BCB}"/>
              </a:ext>
            </a:extLst>
          </p:cNvPr>
          <p:cNvSpPr txBox="1"/>
          <p:nvPr/>
        </p:nvSpPr>
        <p:spPr>
          <a:xfrm>
            <a:off x="4027008" y="2999511"/>
            <a:ext cx="10027920" cy="3970318"/>
          </a:xfrm>
          <a:prstGeom prst="rect">
            <a:avLst/>
          </a:prstGeom>
          <a:noFill/>
        </p:spPr>
        <p:txBody>
          <a:bodyPr wrap="square" rtlCol="0">
            <a:spAutoFit/>
          </a:bodyPr>
          <a:lstStyle/>
          <a:p>
            <a:pPr algn="ctr"/>
            <a:r>
              <a:rPr lang="pt-BR" sz="3600" dirty="0"/>
              <a:t>Em linhas gerais, não é recomendado manipular o </a:t>
            </a:r>
            <a:r>
              <a:rPr lang="pt-BR" sz="3600" i="1" dirty="0" err="1"/>
              <a:t>ReplicaSet</a:t>
            </a:r>
            <a:r>
              <a:rPr lang="pt-BR" sz="3600" dirty="0"/>
              <a:t> diretamente. A recomendação é de utilizar controladores de mais alto nível: </a:t>
            </a:r>
            <a:r>
              <a:rPr lang="pt-BR" sz="3600" i="1" dirty="0" smtClean="0"/>
              <a:t>Deployment</a:t>
            </a:r>
            <a:r>
              <a:rPr lang="pt-BR" sz="3600" i="1" dirty="0"/>
              <a:t>, </a:t>
            </a:r>
            <a:r>
              <a:rPr lang="pt-BR" sz="3600" i="1" dirty="0" err="1"/>
              <a:t>DaemonSet</a:t>
            </a:r>
            <a:r>
              <a:rPr lang="pt-BR" sz="3600" i="1" dirty="0"/>
              <a:t>, </a:t>
            </a:r>
            <a:r>
              <a:rPr lang="pt-BR" sz="3600" i="1" dirty="0" err="1"/>
              <a:t>StatefulSet</a:t>
            </a:r>
            <a:r>
              <a:rPr lang="pt-BR" sz="3600" i="1" dirty="0"/>
              <a:t>, </a:t>
            </a:r>
            <a:r>
              <a:rPr lang="pt-BR" sz="3600" i="1" dirty="0" err="1"/>
              <a:t>Job</a:t>
            </a:r>
            <a:r>
              <a:rPr lang="pt-BR" sz="3600" i="1" dirty="0"/>
              <a:t> </a:t>
            </a:r>
            <a:r>
              <a:rPr lang="pt-BR" sz="3600" dirty="0"/>
              <a:t>e </a:t>
            </a:r>
            <a:r>
              <a:rPr lang="pt-BR" sz="3600" i="1" dirty="0" err="1"/>
              <a:t>CronJob</a:t>
            </a:r>
            <a:r>
              <a:rPr lang="pt-BR" sz="3600" i="1" dirty="0"/>
              <a:t>;</a:t>
            </a:r>
            <a:r>
              <a:rPr lang="pt-BR" sz="3600" dirty="0"/>
              <a:t> pois eles fornecem formas declarativas para gerenciar atualizações e outras funcionalidades importantes.</a:t>
            </a:r>
          </a:p>
        </p:txBody>
      </p:sp>
    </p:spTree>
    <p:extLst>
      <p:ext uri="{BB962C8B-B14F-4D97-AF65-F5344CB8AC3E}">
        <p14:creationId xmlns:p14="http://schemas.microsoft.com/office/powerpoint/2010/main" val="3782307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2646878"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Deployment</a:t>
            </a:r>
          </a:p>
        </p:txBody>
      </p:sp>
      <p:sp>
        <p:nvSpPr>
          <p:cNvPr id="32" name="CaixaDeTexto 31">
            <a:extLst>
              <a:ext uri="{FF2B5EF4-FFF2-40B4-BE49-F238E27FC236}">
                <a16:creationId xmlns:a16="http://schemas.microsoft.com/office/drawing/2014/main" xmlns="" id="{22069C8D-E6E4-45C4-9020-2FAA3E747BCB}"/>
              </a:ext>
            </a:extLst>
          </p:cNvPr>
          <p:cNvSpPr txBox="1"/>
          <p:nvPr/>
        </p:nvSpPr>
        <p:spPr>
          <a:xfrm>
            <a:off x="4027008" y="2999511"/>
            <a:ext cx="10027920" cy="3970318"/>
          </a:xfrm>
          <a:prstGeom prst="rect">
            <a:avLst/>
          </a:prstGeom>
          <a:noFill/>
        </p:spPr>
        <p:txBody>
          <a:bodyPr wrap="square" rtlCol="0">
            <a:spAutoFit/>
          </a:bodyPr>
          <a:lstStyle/>
          <a:p>
            <a:pPr algn="ctr"/>
            <a:r>
              <a:rPr lang="pt-BR" sz="3600" dirty="0"/>
              <a:t>Um controlador de </a:t>
            </a:r>
            <a:r>
              <a:rPr lang="pt-BR" sz="3600" dirty="0" smtClean="0"/>
              <a:t>implantação (</a:t>
            </a:r>
            <a:r>
              <a:rPr lang="pt-BR" sz="3600" i="1" dirty="0" smtClean="0"/>
              <a:t>Deployment</a:t>
            </a:r>
            <a:r>
              <a:rPr lang="pt-BR" sz="3600" dirty="0" smtClean="0"/>
              <a:t>) fornece mecanismos </a:t>
            </a:r>
            <a:r>
              <a:rPr lang="pt-BR" sz="3600" dirty="0"/>
              <a:t>para </a:t>
            </a:r>
            <a:r>
              <a:rPr lang="pt-BR" sz="3600" dirty="0" smtClean="0"/>
              <a:t>implantação de </a:t>
            </a:r>
            <a:r>
              <a:rPr lang="pt-BR" sz="3600" i="1" dirty="0" err="1"/>
              <a:t>POD</a:t>
            </a:r>
            <a:r>
              <a:rPr lang="pt-BR" sz="3600" dirty="0" err="1"/>
              <a:t>s</a:t>
            </a:r>
            <a:r>
              <a:rPr lang="pt-BR" sz="3600" dirty="0"/>
              <a:t> e </a:t>
            </a:r>
            <a:r>
              <a:rPr lang="pt-BR" sz="3600" i="1" dirty="0" err="1"/>
              <a:t>ReplicaSet</a:t>
            </a:r>
            <a:r>
              <a:rPr lang="pt-BR" sz="3600" dirty="0" err="1"/>
              <a:t>s</a:t>
            </a:r>
            <a:r>
              <a:rPr lang="pt-BR" sz="3600" dirty="0"/>
              <a:t> de forma declarativa. </a:t>
            </a:r>
            <a:endParaRPr lang="pt-BR" sz="3600" dirty="0" smtClean="0"/>
          </a:p>
          <a:p>
            <a:pPr algn="ctr"/>
            <a:endParaRPr lang="pt-BR" sz="3600" dirty="0"/>
          </a:p>
          <a:p>
            <a:pPr algn="ctr"/>
            <a:r>
              <a:rPr lang="pt-BR" sz="3600" dirty="0" smtClean="0"/>
              <a:t>Nele </a:t>
            </a:r>
            <a:r>
              <a:rPr lang="pt-BR" sz="3600" dirty="0"/>
              <a:t>se descreve um estado </a:t>
            </a:r>
            <a:r>
              <a:rPr lang="pt-BR" sz="3600" dirty="0" smtClean="0"/>
              <a:t>desejado e ao </a:t>
            </a:r>
            <a:r>
              <a:rPr lang="pt-BR" sz="3600" dirty="0"/>
              <a:t>aplicá-lo, o controlador irá alterar o estado real para o estado desejado de forma controlada e previsível.</a:t>
            </a:r>
            <a:endParaRPr lang="pt-BR" sz="3600" dirty="0"/>
          </a:p>
        </p:txBody>
      </p:sp>
    </p:spTree>
    <p:extLst>
      <p:ext uri="{BB962C8B-B14F-4D97-AF65-F5344CB8AC3E}">
        <p14:creationId xmlns:p14="http://schemas.microsoft.com/office/powerpoint/2010/main" val="4216841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5563" y="2725284"/>
            <a:ext cx="1655388" cy="1655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2646878"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Deployment</a:t>
            </a:r>
          </a:p>
        </p:txBody>
      </p:sp>
      <p:sp>
        <p:nvSpPr>
          <p:cNvPr id="2" name="Retângulo 1"/>
          <p:cNvSpPr/>
          <p:nvPr/>
        </p:nvSpPr>
        <p:spPr>
          <a:xfrm>
            <a:off x="6109134" y="2536092"/>
            <a:ext cx="2885089" cy="105296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i="1" dirty="0" smtClean="0"/>
              <a:t>Deployment</a:t>
            </a:r>
            <a:endParaRPr lang="pt-BR" sz="3600" b="1" i="1" dirty="0"/>
          </a:p>
        </p:txBody>
      </p:sp>
      <p:sp>
        <p:nvSpPr>
          <p:cNvPr id="33" name="Retângulo 32"/>
          <p:cNvSpPr/>
          <p:nvPr/>
        </p:nvSpPr>
        <p:spPr>
          <a:xfrm>
            <a:off x="6109132" y="4426519"/>
            <a:ext cx="2885089" cy="105296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i="1" dirty="0" err="1" smtClean="0"/>
              <a:t>ReplicaSet</a:t>
            </a:r>
            <a:endParaRPr lang="pt-BR" sz="3600" b="1" i="1" dirty="0"/>
          </a:p>
        </p:txBody>
      </p:sp>
      <p:cxnSp>
        <p:nvCxnSpPr>
          <p:cNvPr id="5" name="Conector de seta reta 4"/>
          <p:cNvCxnSpPr>
            <a:stCxn id="2" idx="2"/>
            <a:endCxn id="33" idx="0"/>
          </p:cNvCxnSpPr>
          <p:nvPr/>
        </p:nvCxnSpPr>
        <p:spPr>
          <a:xfrm flipH="1">
            <a:off x="7551677" y="3589059"/>
            <a:ext cx="2" cy="83746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Cubo 8"/>
          <p:cNvSpPr/>
          <p:nvPr/>
        </p:nvSpPr>
        <p:spPr>
          <a:xfrm>
            <a:off x="4359160" y="6481351"/>
            <a:ext cx="1749972" cy="1483923"/>
          </a:xfrm>
          <a:prstGeom prst="cube">
            <a:avLst/>
          </a:prstGeom>
          <a:solidFill>
            <a:srgbClr val="E5E6E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i="1" dirty="0" smtClean="0">
                <a:solidFill>
                  <a:schemeClr val="tx1"/>
                </a:solidFill>
              </a:rPr>
              <a:t>POD </a:t>
            </a:r>
            <a:r>
              <a:rPr lang="pt-BR" sz="2800" b="1" i="1" dirty="0" err="1" smtClean="0">
                <a:solidFill>
                  <a:schemeClr val="tx1"/>
                </a:solidFill>
              </a:rPr>
              <a:t>App</a:t>
            </a:r>
            <a:r>
              <a:rPr lang="pt-BR" sz="2800" b="1" i="1" dirty="0" smtClean="0">
                <a:solidFill>
                  <a:schemeClr val="tx1"/>
                </a:solidFill>
              </a:rPr>
              <a:t> v1</a:t>
            </a:r>
            <a:endParaRPr lang="pt-BR" sz="2800" b="1" i="1" dirty="0">
              <a:solidFill>
                <a:schemeClr val="tx1"/>
              </a:solidFill>
            </a:endParaRPr>
          </a:p>
        </p:txBody>
      </p:sp>
      <p:sp>
        <p:nvSpPr>
          <p:cNvPr id="40" name="Cubo 39"/>
          <p:cNvSpPr/>
          <p:nvPr/>
        </p:nvSpPr>
        <p:spPr>
          <a:xfrm>
            <a:off x="6676693" y="6438801"/>
            <a:ext cx="1749972" cy="1483923"/>
          </a:xfrm>
          <a:prstGeom prst="cube">
            <a:avLst/>
          </a:prstGeom>
          <a:solidFill>
            <a:srgbClr val="E5E6E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i="1" dirty="0">
                <a:solidFill>
                  <a:schemeClr val="tx1"/>
                </a:solidFill>
              </a:rPr>
              <a:t>POD </a:t>
            </a:r>
            <a:r>
              <a:rPr lang="pt-BR" sz="2800" b="1" i="1" dirty="0" err="1">
                <a:solidFill>
                  <a:schemeClr val="tx1"/>
                </a:solidFill>
              </a:rPr>
              <a:t>App</a:t>
            </a:r>
            <a:r>
              <a:rPr lang="pt-BR" sz="2800" b="1" i="1" dirty="0">
                <a:solidFill>
                  <a:schemeClr val="tx1"/>
                </a:solidFill>
              </a:rPr>
              <a:t> v1</a:t>
            </a:r>
            <a:endParaRPr lang="pt-BR" sz="2800" b="1" i="1" dirty="0">
              <a:solidFill>
                <a:schemeClr val="tx1"/>
              </a:solidFill>
            </a:endParaRPr>
          </a:p>
        </p:txBody>
      </p:sp>
      <p:sp>
        <p:nvSpPr>
          <p:cNvPr id="43" name="Cubo 42"/>
          <p:cNvSpPr/>
          <p:nvPr/>
        </p:nvSpPr>
        <p:spPr>
          <a:xfrm>
            <a:off x="8994223" y="6481350"/>
            <a:ext cx="1749972" cy="1483923"/>
          </a:xfrm>
          <a:prstGeom prst="cube">
            <a:avLst/>
          </a:prstGeom>
          <a:solidFill>
            <a:srgbClr val="E5E6E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i="1" dirty="0">
                <a:solidFill>
                  <a:schemeClr val="tx1"/>
                </a:solidFill>
              </a:rPr>
              <a:t>POD </a:t>
            </a:r>
            <a:r>
              <a:rPr lang="pt-BR" sz="2800" b="1" i="1" dirty="0" err="1">
                <a:solidFill>
                  <a:schemeClr val="tx1"/>
                </a:solidFill>
              </a:rPr>
              <a:t>App</a:t>
            </a:r>
            <a:r>
              <a:rPr lang="pt-BR" sz="2800" b="1" i="1" dirty="0">
                <a:solidFill>
                  <a:schemeClr val="tx1"/>
                </a:solidFill>
              </a:rPr>
              <a:t> v1</a:t>
            </a:r>
            <a:endParaRPr lang="pt-BR" sz="2800" b="1" i="1" dirty="0">
              <a:solidFill>
                <a:schemeClr val="tx1"/>
              </a:solidFill>
            </a:endParaRPr>
          </a:p>
        </p:txBody>
      </p:sp>
      <p:cxnSp>
        <p:nvCxnSpPr>
          <p:cNvPr id="44" name="Conector de seta reta 43"/>
          <p:cNvCxnSpPr/>
          <p:nvPr/>
        </p:nvCxnSpPr>
        <p:spPr>
          <a:xfrm>
            <a:off x="7551676" y="5479486"/>
            <a:ext cx="3" cy="1142031"/>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0744195" y="4426518"/>
            <a:ext cx="2885089" cy="1052967"/>
          </a:xfrm>
          <a:prstGeom prst="rect">
            <a:avLst/>
          </a:prstGeom>
          <a:solidFill>
            <a:schemeClr val="bg1"/>
          </a:solid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i="1" dirty="0" err="1" smtClean="0">
                <a:solidFill>
                  <a:schemeClr val="tx1">
                    <a:lumMod val="65000"/>
                    <a:lumOff val="35000"/>
                  </a:schemeClr>
                </a:solidFill>
              </a:rPr>
              <a:t>ReplicaSet</a:t>
            </a:r>
            <a:endParaRPr lang="pt-BR" sz="3600" b="1" i="1" dirty="0">
              <a:solidFill>
                <a:schemeClr val="tx1">
                  <a:lumMod val="65000"/>
                  <a:lumOff val="35000"/>
                </a:schemeClr>
              </a:solidFill>
            </a:endParaRPr>
          </a:p>
        </p:txBody>
      </p:sp>
      <p:sp>
        <p:nvSpPr>
          <p:cNvPr id="50" name="Cubo 49"/>
          <p:cNvSpPr/>
          <p:nvPr/>
        </p:nvSpPr>
        <p:spPr>
          <a:xfrm>
            <a:off x="11311753" y="6413369"/>
            <a:ext cx="1749972" cy="1483923"/>
          </a:xfrm>
          <a:prstGeom prst="cube">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i="1" dirty="0">
                <a:solidFill>
                  <a:schemeClr val="tx1">
                    <a:lumMod val="50000"/>
                    <a:lumOff val="50000"/>
                  </a:schemeClr>
                </a:solidFill>
              </a:rPr>
              <a:t>POD </a:t>
            </a:r>
            <a:r>
              <a:rPr lang="pt-BR" sz="2800" b="1" i="1" dirty="0" err="1">
                <a:solidFill>
                  <a:schemeClr val="tx1">
                    <a:lumMod val="50000"/>
                    <a:lumOff val="50000"/>
                  </a:schemeClr>
                </a:solidFill>
              </a:rPr>
              <a:t>App</a:t>
            </a:r>
            <a:r>
              <a:rPr lang="pt-BR" sz="2800" b="1" i="1" dirty="0">
                <a:solidFill>
                  <a:schemeClr val="tx1">
                    <a:lumMod val="50000"/>
                    <a:lumOff val="50000"/>
                  </a:schemeClr>
                </a:solidFill>
              </a:rPr>
              <a:t> </a:t>
            </a:r>
            <a:r>
              <a:rPr lang="pt-BR" sz="2800" b="1" i="1" dirty="0" smtClean="0">
                <a:solidFill>
                  <a:schemeClr val="tx1">
                    <a:lumMod val="50000"/>
                    <a:lumOff val="50000"/>
                  </a:schemeClr>
                </a:solidFill>
              </a:rPr>
              <a:t>v2</a:t>
            </a:r>
            <a:endParaRPr lang="pt-BR" sz="2800" b="1" i="1" dirty="0">
              <a:solidFill>
                <a:schemeClr val="tx1">
                  <a:lumMod val="50000"/>
                  <a:lumOff val="50000"/>
                </a:schemeClr>
              </a:solidFill>
            </a:endParaRPr>
          </a:p>
        </p:txBody>
      </p:sp>
      <p:cxnSp>
        <p:nvCxnSpPr>
          <p:cNvPr id="16" name="Conector angulado 15"/>
          <p:cNvCxnSpPr>
            <a:stCxn id="2" idx="3"/>
            <a:endCxn id="49" idx="0"/>
          </p:cNvCxnSpPr>
          <p:nvPr/>
        </p:nvCxnSpPr>
        <p:spPr>
          <a:xfrm>
            <a:off x="8994223" y="3062576"/>
            <a:ext cx="3192517" cy="13639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Conector de seta reta 53"/>
          <p:cNvCxnSpPr/>
          <p:nvPr/>
        </p:nvCxnSpPr>
        <p:spPr>
          <a:xfrm>
            <a:off x="12186736" y="5458532"/>
            <a:ext cx="3" cy="1142031"/>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AutoShape 2" descr="https://www.josh.biz/wp-content/uploads/2012/11/refresh.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cxnSp>
        <p:nvCxnSpPr>
          <p:cNvPr id="57" name="Conector angulado 56"/>
          <p:cNvCxnSpPr/>
          <p:nvPr/>
        </p:nvCxnSpPr>
        <p:spPr>
          <a:xfrm rot="16200000" flipH="1">
            <a:off x="8574748" y="5374348"/>
            <a:ext cx="1750722" cy="911781"/>
          </a:xfrm>
          <a:prstGeom prst="bentConnector3">
            <a:avLst>
              <a:gd name="adj1" fmla="val -429"/>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Conector angulado 61"/>
          <p:cNvCxnSpPr/>
          <p:nvPr/>
        </p:nvCxnSpPr>
        <p:spPr>
          <a:xfrm rot="5400000">
            <a:off x="4772608" y="5374350"/>
            <a:ext cx="1750722" cy="911781"/>
          </a:xfrm>
          <a:prstGeom prst="bentConnector3">
            <a:avLst>
              <a:gd name="adj1" fmla="val -429"/>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2221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ângulo 47">
            <a:extLst>
              <a:ext uri="{FF2B5EF4-FFF2-40B4-BE49-F238E27FC236}">
                <a16:creationId xmlns:a16="http://schemas.microsoft.com/office/drawing/2014/main" xmlns="" id="{62B79FD1-2FF9-4CBD-9CBB-60E0AA7A5F4C}"/>
              </a:ext>
            </a:extLst>
          </p:cNvPr>
          <p:cNvSpPr/>
          <p:nvPr/>
        </p:nvSpPr>
        <p:spPr>
          <a:xfrm>
            <a:off x="9242962" y="2612955"/>
            <a:ext cx="4708476" cy="5427520"/>
          </a:xfrm>
          <a:prstGeom prst="rect">
            <a:avLst/>
          </a:prstGeom>
          <a:solidFill>
            <a:srgbClr val="222222"/>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xmlns="" id="{F6C3527D-BAE7-40BC-B26A-7816A91787A8}"/>
              </a:ext>
            </a:extLst>
          </p:cNvPr>
          <p:cNvSpPr/>
          <p:nvPr/>
        </p:nvSpPr>
        <p:spPr>
          <a:xfrm>
            <a:off x="3966065" y="2612955"/>
            <a:ext cx="4708475" cy="5427520"/>
          </a:xfrm>
          <a:prstGeom prst="rect">
            <a:avLst/>
          </a:prstGeom>
          <a:solidFill>
            <a:srgbClr val="222222"/>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2646878"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Deployment</a:t>
            </a:r>
          </a:p>
        </p:txBody>
      </p:sp>
      <p:pic>
        <p:nvPicPr>
          <p:cNvPr id="7" name="Imagem 6">
            <a:extLst>
              <a:ext uri="{FF2B5EF4-FFF2-40B4-BE49-F238E27FC236}">
                <a16:creationId xmlns:a16="http://schemas.microsoft.com/office/drawing/2014/main" xmlns="" id="{C9F74300-5D06-441F-9DC1-60FFB0EBD2A6}"/>
              </a:ext>
            </a:extLst>
          </p:cNvPr>
          <p:cNvPicPr>
            <a:picLocks noChangeAspect="1"/>
          </p:cNvPicPr>
          <p:nvPr/>
        </p:nvPicPr>
        <p:blipFill rotWithShape="1">
          <a:blip r:embed="rId5"/>
          <a:srcRect t="1" r="48798" b="52824"/>
          <a:stretch/>
        </p:blipFill>
        <p:spPr>
          <a:xfrm>
            <a:off x="4117710" y="2803208"/>
            <a:ext cx="4400480" cy="4459907"/>
          </a:xfrm>
          <a:prstGeom prst="rect">
            <a:avLst/>
          </a:prstGeom>
        </p:spPr>
      </p:pic>
      <p:pic>
        <p:nvPicPr>
          <p:cNvPr id="35" name="Imagem 34">
            <a:extLst>
              <a:ext uri="{FF2B5EF4-FFF2-40B4-BE49-F238E27FC236}">
                <a16:creationId xmlns:a16="http://schemas.microsoft.com/office/drawing/2014/main" xmlns="" id="{2CF24CC9-9ECE-4F2B-869A-104337CB1BBE}"/>
              </a:ext>
            </a:extLst>
          </p:cNvPr>
          <p:cNvPicPr>
            <a:picLocks noChangeAspect="1"/>
          </p:cNvPicPr>
          <p:nvPr/>
        </p:nvPicPr>
        <p:blipFill rotWithShape="1">
          <a:blip r:embed="rId5"/>
          <a:srcRect l="3579" t="46568" r="48436" b="1"/>
          <a:stretch/>
        </p:blipFill>
        <p:spPr>
          <a:xfrm>
            <a:off x="9692310" y="2872387"/>
            <a:ext cx="4124034" cy="5051397"/>
          </a:xfrm>
          <a:prstGeom prst="rect">
            <a:avLst/>
          </a:prstGeom>
        </p:spPr>
      </p:pic>
      <p:sp>
        <p:nvSpPr>
          <p:cNvPr id="9" name="Retângulo 8">
            <a:extLst>
              <a:ext uri="{FF2B5EF4-FFF2-40B4-BE49-F238E27FC236}">
                <a16:creationId xmlns:a16="http://schemas.microsoft.com/office/drawing/2014/main" xmlns="" id="{1AF9EF5C-5FED-4781-928E-88A282CAC687}"/>
              </a:ext>
            </a:extLst>
          </p:cNvPr>
          <p:cNvSpPr/>
          <p:nvPr/>
        </p:nvSpPr>
        <p:spPr>
          <a:xfrm>
            <a:off x="10224795" y="3455018"/>
            <a:ext cx="2689400" cy="504970"/>
          </a:xfrm>
          <a:prstGeom prst="rect">
            <a:avLst/>
          </a:prstGeom>
          <a:noFill/>
          <a:ln w="28575">
            <a:solidFill>
              <a:srgbClr val="326D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xmlns="" id="{958428A2-ADEB-40EC-A64E-0B8216279D43}"/>
              </a:ext>
            </a:extLst>
          </p:cNvPr>
          <p:cNvSpPr/>
          <p:nvPr/>
        </p:nvSpPr>
        <p:spPr>
          <a:xfrm>
            <a:off x="4683786" y="5344649"/>
            <a:ext cx="2689400" cy="514246"/>
          </a:xfrm>
          <a:prstGeom prst="rect">
            <a:avLst/>
          </a:prstGeom>
          <a:noFill/>
          <a:ln w="28575">
            <a:solidFill>
              <a:srgbClr val="326D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Angulado 10">
            <a:extLst>
              <a:ext uri="{FF2B5EF4-FFF2-40B4-BE49-F238E27FC236}">
                <a16:creationId xmlns:a16="http://schemas.microsoft.com/office/drawing/2014/main" xmlns="" id="{7CB001C1-E4E4-4946-BE51-A5BF804247E5}"/>
              </a:ext>
            </a:extLst>
          </p:cNvPr>
          <p:cNvCxnSpPr>
            <a:cxnSpLocks/>
            <a:stCxn id="38" idx="3"/>
            <a:endCxn id="9" idx="1"/>
          </p:cNvCxnSpPr>
          <p:nvPr/>
        </p:nvCxnSpPr>
        <p:spPr>
          <a:xfrm flipV="1">
            <a:off x="7373186" y="3707503"/>
            <a:ext cx="2851609" cy="1894269"/>
          </a:xfrm>
          <a:prstGeom prst="bentConnector3">
            <a:avLst>
              <a:gd name="adj1" fmla="val 53829"/>
            </a:avLst>
          </a:prstGeom>
          <a:ln w="28575">
            <a:solidFill>
              <a:srgbClr val="326DE6"/>
            </a:solidFill>
          </a:ln>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xmlns="" id="{144043E0-BE54-4A4C-B8F4-5DAAA3871811}"/>
              </a:ext>
            </a:extLst>
          </p:cNvPr>
          <p:cNvCxnSpPr>
            <a:cxnSpLocks/>
          </p:cNvCxnSpPr>
          <p:nvPr/>
        </p:nvCxnSpPr>
        <p:spPr>
          <a:xfrm>
            <a:off x="4740374" y="6179777"/>
            <a:ext cx="0" cy="1860698"/>
          </a:xfrm>
          <a:prstGeom prst="line">
            <a:avLst/>
          </a:prstGeom>
          <a:ln w="1270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xmlns="" id="{771B0B96-955D-468A-9E1A-B49C94801F81}"/>
              </a:ext>
            </a:extLst>
          </p:cNvPr>
          <p:cNvCxnSpPr>
            <a:cxnSpLocks/>
          </p:cNvCxnSpPr>
          <p:nvPr/>
        </p:nvCxnSpPr>
        <p:spPr>
          <a:xfrm>
            <a:off x="10020881" y="2650702"/>
            <a:ext cx="0" cy="5389773"/>
          </a:xfrm>
          <a:prstGeom prst="line">
            <a:avLst/>
          </a:prstGeom>
          <a:ln w="1270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6" name="Conector reto 55">
            <a:extLst>
              <a:ext uri="{FF2B5EF4-FFF2-40B4-BE49-F238E27FC236}">
                <a16:creationId xmlns:a16="http://schemas.microsoft.com/office/drawing/2014/main" xmlns="" id="{E5270E8B-283E-4C7E-8D11-41867DF203EA}"/>
              </a:ext>
            </a:extLst>
          </p:cNvPr>
          <p:cNvCxnSpPr>
            <a:cxnSpLocks/>
          </p:cNvCxnSpPr>
          <p:nvPr/>
        </p:nvCxnSpPr>
        <p:spPr>
          <a:xfrm>
            <a:off x="4471969" y="4808729"/>
            <a:ext cx="0" cy="3231746"/>
          </a:xfrm>
          <a:prstGeom prst="line">
            <a:avLst/>
          </a:prstGeom>
          <a:ln w="1270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Conector reto 57">
            <a:extLst>
              <a:ext uri="{FF2B5EF4-FFF2-40B4-BE49-F238E27FC236}">
                <a16:creationId xmlns:a16="http://schemas.microsoft.com/office/drawing/2014/main" xmlns="" id="{5FFCF640-6C18-4869-AB71-54074915CC91}"/>
              </a:ext>
            </a:extLst>
          </p:cNvPr>
          <p:cNvCxnSpPr>
            <a:cxnSpLocks/>
          </p:cNvCxnSpPr>
          <p:nvPr/>
        </p:nvCxnSpPr>
        <p:spPr>
          <a:xfrm>
            <a:off x="9748866" y="2650702"/>
            <a:ext cx="0" cy="5389773"/>
          </a:xfrm>
          <a:prstGeom prst="line">
            <a:avLst/>
          </a:prstGeom>
          <a:ln w="1270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04839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4596130" cy="646331"/>
          </a:xfrm>
          <a:prstGeom prst="rect">
            <a:avLst/>
          </a:prstGeom>
          <a:noFill/>
        </p:spPr>
        <p:txBody>
          <a:bodyPr wrap="none" rtlCol="0">
            <a:spAutoFit/>
          </a:bodyPr>
          <a:lstStyle/>
          <a:p>
            <a:r>
              <a:rPr lang="en-US" sz="3600" i="1" dirty="0" smtClean="0">
                <a:latin typeface="Arial" panose="020B0604020202020204" pitchFamily="34" charset="0"/>
                <a:cs typeface="Arial" panose="020B0604020202020204" pitchFamily="34" charset="0"/>
              </a:rPr>
              <a:t>Outros </a:t>
            </a:r>
            <a:r>
              <a:rPr lang="en-US" sz="3600" i="1" dirty="0" err="1" smtClean="0">
                <a:latin typeface="Arial" panose="020B0604020202020204" pitchFamily="34" charset="0"/>
                <a:cs typeface="Arial" panose="020B0604020202020204" pitchFamily="34" charset="0"/>
              </a:rPr>
              <a:t>Controladores</a:t>
            </a:r>
            <a:endParaRPr lang="en-US" sz="3600" i="1" dirty="0">
              <a:latin typeface="Arial" panose="020B0604020202020204" pitchFamily="34" charset="0"/>
              <a:cs typeface="Arial" panose="020B0604020202020204" pitchFamily="34" charset="0"/>
            </a:endParaRPr>
          </a:p>
        </p:txBody>
      </p:sp>
      <p:sp>
        <p:nvSpPr>
          <p:cNvPr id="43" name="CaixaDeTexto 42">
            <a:extLst>
              <a:ext uri="{FF2B5EF4-FFF2-40B4-BE49-F238E27FC236}">
                <a16:creationId xmlns:a16="http://schemas.microsoft.com/office/drawing/2014/main" xmlns="" id="{64FF4FF5-B3F9-4BDC-BE42-43BBAFA96EF1}"/>
              </a:ext>
            </a:extLst>
          </p:cNvPr>
          <p:cNvSpPr txBox="1"/>
          <p:nvPr/>
        </p:nvSpPr>
        <p:spPr>
          <a:xfrm>
            <a:off x="3880584" y="2240128"/>
            <a:ext cx="10317177" cy="3077766"/>
          </a:xfrm>
          <a:prstGeom prst="rect">
            <a:avLst/>
          </a:prstGeom>
          <a:noFill/>
        </p:spPr>
        <p:txBody>
          <a:bodyPr wrap="square" rtlCol="0">
            <a:spAutoFit/>
          </a:bodyPr>
          <a:lstStyle/>
          <a:p>
            <a:pPr marL="571500" indent="-571500">
              <a:spcAft>
                <a:spcPts val="2000"/>
              </a:spcAft>
              <a:buFont typeface="Wingdings" panose="05000000000000000000" pitchFamily="2" charset="2"/>
              <a:buChar char="ü"/>
            </a:pPr>
            <a:r>
              <a:rPr lang="en-US" sz="3600" dirty="0" err="1" smtClean="0"/>
              <a:t>StatefulSet</a:t>
            </a:r>
            <a:r>
              <a:rPr lang="en-US" sz="3600" dirty="0"/>
              <a:t>;</a:t>
            </a:r>
          </a:p>
          <a:p>
            <a:pPr marL="571500" indent="-571500">
              <a:spcAft>
                <a:spcPts val="2000"/>
              </a:spcAft>
              <a:buFont typeface="Wingdings" panose="05000000000000000000" pitchFamily="2" charset="2"/>
              <a:buChar char="ü"/>
            </a:pPr>
            <a:r>
              <a:rPr lang="en-US" sz="3600" dirty="0" err="1"/>
              <a:t>DaemonSet</a:t>
            </a:r>
            <a:r>
              <a:rPr lang="en-US" sz="3600" dirty="0"/>
              <a:t>;</a:t>
            </a:r>
          </a:p>
          <a:p>
            <a:pPr marL="571500" indent="-571500">
              <a:spcAft>
                <a:spcPts val="2000"/>
              </a:spcAft>
              <a:buFont typeface="Wingdings" panose="05000000000000000000" pitchFamily="2" charset="2"/>
              <a:buChar char="ü"/>
            </a:pPr>
            <a:r>
              <a:rPr lang="en-US" sz="3600" dirty="0" smtClean="0"/>
              <a:t>Job </a:t>
            </a:r>
            <a:r>
              <a:rPr lang="en-US" sz="3600" dirty="0"/>
              <a:t>– Run</a:t>
            </a:r>
            <a:r>
              <a:rPr lang="pt-BR" sz="3600" dirty="0"/>
              <a:t> </a:t>
            </a:r>
            <a:r>
              <a:rPr lang="pt-BR" sz="3600" dirty="0" err="1"/>
              <a:t>to</a:t>
            </a:r>
            <a:r>
              <a:rPr lang="pt-BR" sz="3600" dirty="0"/>
              <a:t> </a:t>
            </a:r>
            <a:r>
              <a:rPr lang="pt-BR" sz="3600" dirty="0" err="1"/>
              <a:t>Completion</a:t>
            </a:r>
            <a:r>
              <a:rPr lang="pt-BR" sz="3600" dirty="0"/>
              <a:t>;</a:t>
            </a:r>
          </a:p>
          <a:p>
            <a:pPr marL="571500" indent="-571500">
              <a:spcAft>
                <a:spcPts val="2000"/>
              </a:spcAft>
              <a:buFont typeface="Wingdings" panose="05000000000000000000" pitchFamily="2" charset="2"/>
              <a:buChar char="ü"/>
            </a:pPr>
            <a:r>
              <a:rPr lang="pt-BR" sz="3600" dirty="0" err="1"/>
              <a:t>CronJob</a:t>
            </a:r>
            <a:r>
              <a:rPr lang="pt-BR" sz="3600" dirty="0"/>
              <a:t>.</a:t>
            </a:r>
            <a:endParaRPr lang="en-US" sz="3600" dirty="0"/>
          </a:p>
        </p:txBody>
      </p:sp>
    </p:spTree>
    <p:extLst>
      <p:ext uri="{BB962C8B-B14F-4D97-AF65-F5344CB8AC3E}">
        <p14:creationId xmlns:p14="http://schemas.microsoft.com/office/powerpoint/2010/main" val="10966625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xmlns="" id="{60CF56F9-F68D-4F41-8FC2-6DEB0FE538B1}"/>
              </a:ext>
            </a:extLst>
          </p:cNvPr>
          <p:cNvSpPr/>
          <p:nvPr/>
        </p:nvSpPr>
        <p:spPr>
          <a:xfrm>
            <a:off x="0" y="6128085"/>
            <a:ext cx="14630400" cy="321494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xmlns="" id="{2E3DB1FA-3B1E-4B3E-815D-C9276F102D5B}"/>
              </a:ext>
            </a:extLst>
          </p:cNvPr>
          <p:cNvSpPr/>
          <p:nvPr/>
        </p:nvSpPr>
        <p:spPr>
          <a:xfrm>
            <a:off x="0" y="513347"/>
            <a:ext cx="14630400" cy="561473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Picture 2" descr="http://blog.marcelocavalcante.net/imgs/kubernetes_logo.png">
            <a:extLst>
              <a:ext uri="{FF2B5EF4-FFF2-40B4-BE49-F238E27FC236}">
                <a16:creationId xmlns:a16="http://schemas.microsoft.com/office/drawing/2014/main" xmlns="" id="{8EBC1D7D-5D30-4AF6-BB0E-580A8B281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66" y="977817"/>
            <a:ext cx="2667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a:extLst>
              <a:ext uri="{FF2B5EF4-FFF2-40B4-BE49-F238E27FC236}">
                <a16:creationId xmlns:a16="http://schemas.microsoft.com/office/drawing/2014/main" xmlns="" id="{050EFAEF-0AF1-4A30-804D-977BC33E5DE2}"/>
              </a:ext>
            </a:extLst>
          </p:cNvPr>
          <p:cNvSpPr/>
          <p:nvPr/>
        </p:nvSpPr>
        <p:spPr>
          <a:xfrm>
            <a:off x="0" y="0"/>
            <a:ext cx="14630400" cy="513346"/>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AutoShape 2" descr="https://media.gettyimages.com/photos/rocks-balancing-as-scale-on-wooden-plank-picture-id15455624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940"/>
          <a:stretch/>
        </p:blipFill>
        <p:spPr bwMode="auto">
          <a:xfrm>
            <a:off x="3817596" y="1138237"/>
            <a:ext cx="10096500" cy="6867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a:extLst>
              <a:ext uri="{FF2B5EF4-FFF2-40B4-BE49-F238E27FC236}">
                <a16:creationId xmlns:a16="http://schemas.microsoft.com/office/drawing/2014/main" xmlns="" id="{57BD5C10-9E2C-4C19-9A70-D1555C5660DE}"/>
              </a:ext>
            </a:extLst>
          </p:cNvPr>
          <p:cNvSpPr txBox="1"/>
          <p:nvPr/>
        </p:nvSpPr>
        <p:spPr>
          <a:xfrm>
            <a:off x="937589" y="6657152"/>
            <a:ext cx="1889364" cy="707886"/>
          </a:xfrm>
          <a:prstGeom prst="rect">
            <a:avLst/>
          </a:prstGeom>
          <a:noFill/>
        </p:spPr>
        <p:txBody>
          <a:bodyPr wrap="none" rtlCol="0">
            <a:spAutoFit/>
          </a:bodyPr>
          <a:lstStyle/>
          <a:p>
            <a:pPr algn="ctr"/>
            <a:r>
              <a:rPr lang="en-US" sz="4000" b="1" i="1" dirty="0" smtClean="0">
                <a:solidFill>
                  <a:schemeClr val="bg1"/>
                </a:solidFill>
              </a:rPr>
              <a:t>Services</a:t>
            </a:r>
            <a:endParaRPr lang="pt-BR" sz="4000" b="1" i="1" dirty="0">
              <a:solidFill>
                <a:schemeClr val="bg1"/>
              </a:solidFill>
            </a:endParaRPr>
          </a:p>
        </p:txBody>
      </p:sp>
    </p:spTree>
    <p:extLst>
      <p:ext uri="{BB962C8B-B14F-4D97-AF65-F5344CB8AC3E}">
        <p14:creationId xmlns:p14="http://schemas.microsoft.com/office/powerpoint/2010/main" val="851319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1954381" cy="646331"/>
          </a:xfrm>
          <a:prstGeom prst="rect">
            <a:avLst/>
          </a:prstGeom>
          <a:noFill/>
        </p:spPr>
        <p:txBody>
          <a:bodyPr wrap="none" rtlCol="0">
            <a:spAutoFit/>
          </a:bodyPr>
          <a:lstStyle/>
          <a:p>
            <a:r>
              <a:rPr lang="en-US" sz="3600" i="1" dirty="0" smtClean="0">
                <a:latin typeface="Arial" panose="020B0604020202020204" pitchFamily="34" charset="0"/>
                <a:cs typeface="Arial" panose="020B0604020202020204" pitchFamily="34" charset="0"/>
              </a:rPr>
              <a:t>Services</a:t>
            </a:r>
            <a:endParaRPr lang="en-US" sz="3600" i="1" dirty="0">
              <a:latin typeface="Arial" panose="020B0604020202020204" pitchFamily="34" charset="0"/>
              <a:cs typeface="Arial" panose="020B0604020202020204" pitchFamily="34" charset="0"/>
            </a:endParaRPr>
          </a:p>
        </p:txBody>
      </p:sp>
      <p:sp>
        <p:nvSpPr>
          <p:cNvPr id="43" name="CaixaDeTexto 42">
            <a:extLst>
              <a:ext uri="{FF2B5EF4-FFF2-40B4-BE49-F238E27FC236}">
                <a16:creationId xmlns:a16="http://schemas.microsoft.com/office/drawing/2014/main" xmlns="" id="{64FF4FF5-B3F9-4BDC-BE42-43BBAFA96EF1}"/>
              </a:ext>
            </a:extLst>
          </p:cNvPr>
          <p:cNvSpPr txBox="1"/>
          <p:nvPr/>
        </p:nvSpPr>
        <p:spPr>
          <a:xfrm>
            <a:off x="3880584" y="2965364"/>
            <a:ext cx="10317177" cy="3439403"/>
          </a:xfrm>
          <a:prstGeom prst="rect">
            <a:avLst/>
          </a:prstGeom>
          <a:noFill/>
        </p:spPr>
        <p:txBody>
          <a:bodyPr wrap="square" rtlCol="0">
            <a:spAutoFit/>
          </a:bodyPr>
          <a:lstStyle/>
          <a:p>
            <a:pPr marL="571500" indent="-571500">
              <a:spcAft>
                <a:spcPts val="4500"/>
              </a:spcAft>
              <a:buFont typeface="Wingdings" panose="05000000000000000000" pitchFamily="2" charset="2"/>
              <a:buChar char="ü"/>
            </a:pPr>
            <a:r>
              <a:rPr lang="pt-BR" sz="3600" dirty="0"/>
              <a:t>Os </a:t>
            </a:r>
            <a:r>
              <a:rPr lang="pt-BR" sz="3600" i="1" dirty="0" err="1"/>
              <a:t>POD</a:t>
            </a:r>
            <a:r>
              <a:rPr lang="pt-BR" sz="3600" dirty="0" err="1"/>
              <a:t>s</a:t>
            </a:r>
            <a:r>
              <a:rPr lang="pt-BR" sz="3600" dirty="0"/>
              <a:t> são unidades que nascem e em algum momento morrem. </a:t>
            </a:r>
            <a:endParaRPr lang="pt-BR" sz="3600" dirty="0" smtClean="0"/>
          </a:p>
          <a:p>
            <a:pPr marL="571500" indent="-571500">
              <a:spcAft>
                <a:spcPts val="4500"/>
              </a:spcAft>
              <a:buFont typeface="Wingdings" panose="05000000000000000000" pitchFamily="2" charset="2"/>
              <a:buChar char="ü"/>
            </a:pPr>
            <a:r>
              <a:rPr lang="pt-BR" sz="3600" dirty="0" smtClean="0"/>
              <a:t>Os </a:t>
            </a:r>
            <a:r>
              <a:rPr lang="pt-BR" sz="3600" i="1" dirty="0" err="1"/>
              <a:t>RelicaSet</a:t>
            </a:r>
            <a:r>
              <a:rPr lang="pt-BR" sz="3600" dirty="0" err="1"/>
              <a:t>s</a:t>
            </a:r>
            <a:r>
              <a:rPr lang="pt-BR" sz="3600" dirty="0"/>
              <a:t> criam e destroem os </a:t>
            </a:r>
            <a:r>
              <a:rPr lang="pt-BR" sz="3600" i="1" dirty="0" err="1"/>
              <a:t>POD</a:t>
            </a:r>
            <a:r>
              <a:rPr lang="pt-BR" sz="3600" dirty="0" err="1"/>
              <a:t>s</a:t>
            </a:r>
            <a:r>
              <a:rPr lang="pt-BR" sz="3600" dirty="0"/>
              <a:t> sob </a:t>
            </a:r>
            <a:r>
              <a:rPr lang="pt-BR" sz="3600" dirty="0" smtClean="0"/>
              <a:t>demanda (ao </a:t>
            </a:r>
            <a:r>
              <a:rPr lang="pt-BR" sz="3600" dirty="0"/>
              <a:t>escalar ou realizar </a:t>
            </a:r>
            <a:r>
              <a:rPr lang="pt-BR" sz="3600" dirty="0" smtClean="0"/>
              <a:t>atualizações, por exemplo).</a:t>
            </a:r>
          </a:p>
        </p:txBody>
      </p:sp>
    </p:spTree>
    <p:extLst>
      <p:ext uri="{BB962C8B-B14F-4D97-AF65-F5344CB8AC3E}">
        <p14:creationId xmlns:p14="http://schemas.microsoft.com/office/powerpoint/2010/main" val="4783776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80" name="Shape 24580"/>
        <p:cNvGrpSpPr/>
        <p:nvPr/>
      </p:nvGrpSpPr>
      <p:grpSpPr>
        <a:xfrm>
          <a:off x="0" y="0"/>
          <a:ext cx="0" cy="0"/>
          <a:chOff x="0" y="0"/>
          <a:chExt cx="0" cy="0"/>
        </a:xfrm>
      </p:grpSpPr>
      <p:grpSp>
        <p:nvGrpSpPr>
          <p:cNvPr id="24581" name="Shape 24581"/>
          <p:cNvGrpSpPr/>
          <p:nvPr/>
        </p:nvGrpSpPr>
        <p:grpSpPr>
          <a:xfrm>
            <a:off x="-1704" y="-1875"/>
            <a:ext cx="14632123" cy="9218445"/>
            <a:chOff x="-1704" y="-1875"/>
            <a:chExt cx="14632123" cy="9218445"/>
          </a:xfrm>
        </p:grpSpPr>
        <p:sp>
          <p:nvSpPr>
            <p:cNvPr id="24582" name="Shape 24582"/>
            <p:cNvSpPr/>
            <p:nvPr/>
          </p:nvSpPr>
          <p:spPr>
            <a:xfrm>
              <a:off x="0" y="1"/>
              <a:ext cx="3451500" cy="9144000"/>
            </a:xfrm>
            <a:prstGeom prst="rect">
              <a:avLst/>
            </a:prstGeom>
            <a:solidFill>
              <a:srgbClr val="326DE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3" name="Shape 24583"/>
            <p:cNvSpPr/>
            <p:nvPr/>
          </p:nvSpPr>
          <p:spPr>
            <a:xfrm>
              <a:off x="387964" y="6436926"/>
              <a:ext cx="1427100" cy="1310700"/>
            </a:xfrm>
            <a:prstGeom prst="rect">
              <a:avLst/>
            </a:prstGeom>
            <a:solidFill>
              <a:srgbClr val="000000">
                <a:alpha val="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4" name="Shape 24584"/>
            <p:cNvSpPr/>
            <p:nvPr/>
          </p:nvSpPr>
          <p:spPr>
            <a:xfrm>
              <a:off x="1986745" y="6438801"/>
              <a:ext cx="1427100" cy="1310700"/>
            </a:xfrm>
            <a:prstGeom prst="rect">
              <a:avLst/>
            </a:prstGeom>
            <a:solidFill>
              <a:srgbClr val="000000">
                <a:alpha val="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5" name="Shape 24585"/>
            <p:cNvSpPr/>
            <p:nvPr/>
          </p:nvSpPr>
          <p:spPr>
            <a:xfrm>
              <a:off x="0" y="6436926"/>
              <a:ext cx="273600" cy="1310700"/>
            </a:xfrm>
            <a:prstGeom prst="rect">
              <a:avLst/>
            </a:prstGeom>
            <a:solidFill>
              <a:srgbClr val="000000">
                <a:alpha val="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6" name="Shape 24586"/>
            <p:cNvSpPr/>
            <p:nvPr/>
          </p:nvSpPr>
          <p:spPr>
            <a:xfrm>
              <a:off x="2024419" y="7300688"/>
              <a:ext cx="1427100" cy="127800"/>
            </a:xfrm>
            <a:prstGeom prst="rect">
              <a:avLst/>
            </a:prstGeom>
            <a:solidFill>
              <a:schemeClr val="lt2">
                <a:alpha val="8196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400">
                <a:solidFill>
                  <a:schemeClr val="lt1"/>
                </a:solidFill>
                <a:latin typeface="Calibri"/>
                <a:ea typeface="Calibri"/>
                <a:cs typeface="Calibri"/>
                <a:sym typeface="Calibri"/>
              </a:endParaRPr>
            </a:p>
          </p:txBody>
        </p:sp>
        <p:sp>
          <p:nvSpPr>
            <p:cNvPr id="24587" name="Shape 24587"/>
            <p:cNvSpPr/>
            <p:nvPr/>
          </p:nvSpPr>
          <p:spPr>
            <a:xfrm>
              <a:off x="2024419" y="543681"/>
              <a:ext cx="12606000" cy="1310700"/>
            </a:xfrm>
            <a:prstGeom prst="rect">
              <a:avLst/>
            </a:prstGeom>
            <a:solidFill>
              <a:srgbClr val="D8E2F3">
                <a:alpha val="8196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400">
                <a:solidFill>
                  <a:schemeClr val="lt1"/>
                </a:solidFill>
                <a:latin typeface="Calibri"/>
                <a:ea typeface="Calibri"/>
                <a:cs typeface="Calibri"/>
                <a:sym typeface="Calibri"/>
              </a:endParaRPr>
            </a:p>
          </p:txBody>
        </p:sp>
        <p:pic>
          <p:nvPicPr>
            <p:cNvPr id="24588" name="Shape 24588"/>
            <p:cNvPicPr preferRelativeResize="0"/>
            <p:nvPr/>
          </p:nvPicPr>
          <p:blipFill rotWithShape="1">
            <a:blip r:embed="rId3">
              <a:alphaModFix/>
            </a:blip>
            <a:srcRect b="0" l="0" r="0" t="0"/>
            <a:stretch/>
          </p:blipFill>
          <p:spPr>
            <a:xfrm>
              <a:off x="1475662" y="8022649"/>
              <a:ext cx="1714500" cy="914400"/>
            </a:xfrm>
            <a:prstGeom prst="rect">
              <a:avLst/>
            </a:prstGeom>
            <a:noFill/>
            <a:ln>
              <a:noFill/>
            </a:ln>
          </p:spPr>
        </p:pic>
        <p:sp>
          <p:nvSpPr>
            <p:cNvPr id="24589" name="Shape 24589"/>
            <p:cNvSpPr txBox="1"/>
            <p:nvPr/>
          </p:nvSpPr>
          <p:spPr>
            <a:xfrm>
              <a:off x="178586" y="7073512"/>
              <a:ext cx="3025800" cy="9843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1" lang="pt-BR" sz="1800">
                  <a:solidFill>
                    <a:schemeClr val="lt2"/>
                  </a:solidFill>
                  <a:latin typeface="Arial"/>
                  <a:ea typeface="Arial"/>
                  <a:cs typeface="Arial"/>
                  <a:sym typeface="Arial"/>
                </a:rPr>
                <a:t>Matheus Neder</a:t>
              </a:r>
              <a:endParaRPr/>
            </a:p>
            <a:p>
              <a:pPr indent="0" lvl="0" marL="0" marR="0" rtl="0" algn="l">
                <a:lnSpc>
                  <a:spcPct val="150000"/>
                </a:lnSpc>
                <a:spcBef>
                  <a:spcPts val="0"/>
                </a:spcBef>
                <a:spcAft>
                  <a:spcPts val="0"/>
                </a:spcAft>
                <a:buNone/>
              </a:pPr>
              <a:r>
                <a:rPr b="1" lang="pt-BR" sz="1100">
                  <a:solidFill>
                    <a:schemeClr val="lt2"/>
                  </a:solidFill>
                  <a:latin typeface="Arial"/>
                  <a:ea typeface="Arial"/>
                  <a:cs typeface="Arial"/>
                  <a:sym typeface="Arial"/>
                </a:rPr>
                <a:t>arquiteto de software  e consultor de tecnologia</a:t>
              </a:r>
              <a:endParaRPr b="1" sz="1100">
                <a:solidFill>
                  <a:schemeClr val="lt2"/>
                </a:solidFill>
                <a:latin typeface="Arial"/>
                <a:ea typeface="Arial"/>
                <a:cs typeface="Arial"/>
                <a:sym typeface="Arial"/>
              </a:endParaRPr>
            </a:p>
          </p:txBody>
        </p:sp>
        <p:pic>
          <p:nvPicPr>
            <p:cNvPr descr="http://blog.marcelocavalcante.net/imgs/kubernetes_logo.png" id="24590" name="Shape 24590"/>
            <p:cNvPicPr preferRelativeResize="0"/>
            <p:nvPr/>
          </p:nvPicPr>
          <p:blipFill rotWithShape="1">
            <a:blip r:embed="rId4">
              <a:alphaModFix/>
            </a:blip>
            <a:srcRect b="33257" l="22285" r="22196" t="6592"/>
            <a:stretch/>
          </p:blipFill>
          <p:spPr>
            <a:xfrm>
              <a:off x="2160511" y="639124"/>
              <a:ext cx="1146215" cy="1064402"/>
            </a:xfrm>
            <a:prstGeom prst="rect">
              <a:avLst/>
            </a:prstGeom>
            <a:noFill/>
            <a:ln>
              <a:noFill/>
            </a:ln>
          </p:spPr>
        </p:pic>
        <p:sp>
          <p:nvSpPr>
            <p:cNvPr id="24591" name="Shape 24591"/>
            <p:cNvSpPr/>
            <p:nvPr/>
          </p:nvSpPr>
          <p:spPr>
            <a:xfrm>
              <a:off x="0" y="7300688"/>
              <a:ext cx="178500" cy="127800"/>
            </a:xfrm>
            <a:prstGeom prst="rect">
              <a:avLst/>
            </a:prstGeom>
            <a:solidFill>
              <a:schemeClr val="lt2">
                <a:alpha val="81960"/>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4400">
                <a:solidFill>
                  <a:schemeClr val="lt1"/>
                </a:solidFill>
                <a:latin typeface="Calibri"/>
                <a:ea typeface="Calibri"/>
                <a:cs typeface="Calibri"/>
                <a:sym typeface="Calibri"/>
              </a:endParaRPr>
            </a:p>
          </p:txBody>
        </p:sp>
        <p:sp>
          <p:nvSpPr>
            <p:cNvPr id="24592" name="Shape 24592"/>
            <p:cNvSpPr/>
            <p:nvPr/>
          </p:nvSpPr>
          <p:spPr>
            <a:xfrm>
              <a:off x="432639" y="543680"/>
              <a:ext cx="1427100" cy="1310700"/>
            </a:xfrm>
            <a:prstGeom prst="rect">
              <a:avLst/>
            </a:prstGeom>
            <a:solidFill>
              <a:srgbClr val="000000">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93" name="Shape 24593"/>
            <p:cNvSpPr/>
            <p:nvPr/>
          </p:nvSpPr>
          <p:spPr>
            <a:xfrm>
              <a:off x="427342" y="2034929"/>
              <a:ext cx="1427100" cy="1310700"/>
            </a:xfrm>
            <a:prstGeom prst="rect">
              <a:avLst/>
            </a:prstGeom>
            <a:solidFill>
              <a:srgbClr val="000000">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94" name="Shape 24594"/>
            <p:cNvSpPr/>
            <p:nvPr/>
          </p:nvSpPr>
          <p:spPr>
            <a:xfrm>
              <a:off x="2026123" y="2036804"/>
              <a:ext cx="1427100" cy="1310700"/>
            </a:xfrm>
            <a:prstGeom prst="rect">
              <a:avLst/>
            </a:prstGeom>
            <a:solidFill>
              <a:srgbClr val="000000">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95" name="Shape 24595"/>
            <p:cNvSpPr/>
            <p:nvPr/>
          </p:nvSpPr>
          <p:spPr>
            <a:xfrm>
              <a:off x="425638" y="3492591"/>
              <a:ext cx="1427100" cy="1310700"/>
            </a:xfrm>
            <a:prstGeom prst="rect">
              <a:avLst/>
            </a:prstGeom>
            <a:solidFill>
              <a:srgbClr val="00000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96" name="Shape 24596"/>
            <p:cNvSpPr/>
            <p:nvPr/>
          </p:nvSpPr>
          <p:spPr>
            <a:xfrm>
              <a:off x="2024419" y="3494466"/>
              <a:ext cx="1427100" cy="1310700"/>
            </a:xfrm>
            <a:prstGeom prst="rect">
              <a:avLst/>
            </a:prstGeom>
            <a:solidFill>
              <a:srgbClr val="00000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97" name="Shape 24597"/>
            <p:cNvSpPr/>
            <p:nvPr/>
          </p:nvSpPr>
          <p:spPr>
            <a:xfrm>
              <a:off x="425638" y="4953003"/>
              <a:ext cx="1427100" cy="1310700"/>
            </a:xfrm>
            <a:prstGeom prst="rect">
              <a:avLst/>
            </a:prstGeom>
            <a:solidFill>
              <a:srgbClr val="000000">
                <a:alpha val="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98" name="Shape 24598"/>
            <p:cNvSpPr/>
            <p:nvPr/>
          </p:nvSpPr>
          <p:spPr>
            <a:xfrm>
              <a:off x="2024419" y="4954878"/>
              <a:ext cx="1427100" cy="1310700"/>
            </a:xfrm>
            <a:prstGeom prst="rect">
              <a:avLst/>
            </a:prstGeom>
            <a:solidFill>
              <a:srgbClr val="000000">
                <a:alpha val="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99" name="Shape 24599"/>
            <p:cNvSpPr/>
            <p:nvPr/>
          </p:nvSpPr>
          <p:spPr>
            <a:xfrm>
              <a:off x="5297" y="543680"/>
              <a:ext cx="273600" cy="1310700"/>
            </a:xfrm>
            <a:prstGeom prst="rect">
              <a:avLst/>
            </a:prstGeom>
            <a:solidFill>
              <a:srgbClr val="000000">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0" name="Shape 24600"/>
            <p:cNvSpPr/>
            <p:nvPr/>
          </p:nvSpPr>
          <p:spPr>
            <a:xfrm>
              <a:off x="0" y="2034929"/>
              <a:ext cx="273600" cy="1310700"/>
            </a:xfrm>
            <a:prstGeom prst="rect">
              <a:avLst/>
            </a:prstGeom>
            <a:solidFill>
              <a:srgbClr val="000000">
                <a:alpha val="1569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1" name="Shape 24601"/>
            <p:cNvSpPr/>
            <p:nvPr/>
          </p:nvSpPr>
          <p:spPr>
            <a:xfrm>
              <a:off x="-1704" y="3492591"/>
              <a:ext cx="273600" cy="1310700"/>
            </a:xfrm>
            <a:prstGeom prst="rect">
              <a:avLst/>
            </a:prstGeom>
            <a:solidFill>
              <a:srgbClr val="00000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2" name="Shape 24602"/>
            <p:cNvSpPr/>
            <p:nvPr/>
          </p:nvSpPr>
          <p:spPr>
            <a:xfrm>
              <a:off x="-1704" y="4953003"/>
              <a:ext cx="273600" cy="1310700"/>
            </a:xfrm>
            <a:prstGeom prst="rect">
              <a:avLst/>
            </a:prstGeom>
            <a:solidFill>
              <a:srgbClr val="000000">
                <a:alpha val="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3" name="Shape 24603"/>
            <p:cNvSpPr/>
            <p:nvPr/>
          </p:nvSpPr>
          <p:spPr>
            <a:xfrm>
              <a:off x="432639" y="-1875"/>
              <a:ext cx="1427100" cy="370800"/>
            </a:xfrm>
            <a:prstGeom prst="rect">
              <a:avLst/>
            </a:prstGeom>
            <a:solidFill>
              <a:srgbClr val="00000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4" name="Shape 24604"/>
            <p:cNvSpPr/>
            <p:nvPr/>
          </p:nvSpPr>
          <p:spPr>
            <a:xfrm>
              <a:off x="2031420" y="0"/>
              <a:ext cx="1427100" cy="370800"/>
            </a:xfrm>
            <a:prstGeom prst="rect">
              <a:avLst/>
            </a:prstGeom>
            <a:solidFill>
              <a:srgbClr val="00000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5" name="Shape 24605"/>
            <p:cNvSpPr/>
            <p:nvPr/>
          </p:nvSpPr>
          <p:spPr>
            <a:xfrm>
              <a:off x="5297" y="-1875"/>
              <a:ext cx="273600" cy="370800"/>
            </a:xfrm>
            <a:prstGeom prst="rect">
              <a:avLst/>
            </a:prstGeom>
            <a:solidFill>
              <a:srgbClr val="000000">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6" name="Shape 24606"/>
            <p:cNvSpPr/>
            <p:nvPr/>
          </p:nvSpPr>
          <p:spPr>
            <a:xfrm>
              <a:off x="432639" y="7903995"/>
              <a:ext cx="1427100" cy="1310700"/>
            </a:xfrm>
            <a:prstGeom prst="rect">
              <a:avLst/>
            </a:prstGeom>
            <a:solidFill>
              <a:srgbClr val="000000">
                <a:alpha val="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7" name="Shape 24607"/>
            <p:cNvSpPr/>
            <p:nvPr/>
          </p:nvSpPr>
          <p:spPr>
            <a:xfrm>
              <a:off x="2031420" y="7905870"/>
              <a:ext cx="1427100" cy="1310700"/>
            </a:xfrm>
            <a:prstGeom prst="rect">
              <a:avLst/>
            </a:prstGeom>
            <a:solidFill>
              <a:srgbClr val="000000">
                <a:alpha val="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8" name="Shape 24608"/>
            <p:cNvSpPr/>
            <p:nvPr/>
          </p:nvSpPr>
          <p:spPr>
            <a:xfrm>
              <a:off x="5297" y="7903995"/>
              <a:ext cx="273600" cy="1310700"/>
            </a:xfrm>
            <a:prstGeom prst="rect">
              <a:avLst/>
            </a:prstGeom>
            <a:solidFill>
              <a:srgbClr val="000000">
                <a:alpha val="471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609" name="Shape 24609"/>
          <p:cNvSpPr txBox="1"/>
          <p:nvPr/>
        </p:nvSpPr>
        <p:spPr>
          <a:xfrm>
            <a:off x="3752292" y="875854"/>
            <a:ext cx="1954500" cy="646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pt-BR" sz="3600">
                <a:solidFill>
                  <a:schemeClr val="dk1"/>
                </a:solidFill>
                <a:latin typeface="Arial"/>
                <a:ea typeface="Arial"/>
                <a:cs typeface="Arial"/>
                <a:sym typeface="Arial"/>
              </a:rPr>
              <a:t>Services</a:t>
            </a:r>
            <a:endParaRPr i="1" sz="3600">
              <a:solidFill>
                <a:schemeClr val="dk1"/>
              </a:solidFill>
              <a:latin typeface="Arial"/>
              <a:ea typeface="Arial"/>
              <a:cs typeface="Arial"/>
              <a:sym typeface="Arial"/>
            </a:endParaRPr>
          </a:p>
        </p:txBody>
      </p:sp>
      <p:sp>
        <p:nvSpPr>
          <p:cNvPr id="24610" name="Shape 24610"/>
          <p:cNvSpPr txBox="1"/>
          <p:nvPr/>
        </p:nvSpPr>
        <p:spPr>
          <a:xfrm>
            <a:off x="3880584" y="2760406"/>
            <a:ext cx="10317300" cy="437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3200">
                <a:solidFill>
                  <a:schemeClr val="dk1"/>
                </a:solidFill>
                <a:latin typeface="Calibri"/>
                <a:ea typeface="Calibri"/>
                <a:cs typeface="Calibri"/>
                <a:sym typeface="Calibri"/>
              </a:rPr>
              <a:t>Embora um </a:t>
            </a:r>
            <a:r>
              <a:rPr i="1" lang="pt-BR" sz="3200">
                <a:solidFill>
                  <a:schemeClr val="dk1"/>
                </a:solidFill>
                <a:latin typeface="Calibri"/>
                <a:ea typeface="Calibri"/>
                <a:cs typeface="Calibri"/>
                <a:sym typeface="Calibri"/>
              </a:rPr>
              <a:t>POD</a:t>
            </a:r>
            <a:r>
              <a:rPr lang="pt-BR" sz="3200">
                <a:solidFill>
                  <a:schemeClr val="dk1"/>
                </a:solidFill>
                <a:latin typeface="Calibri"/>
                <a:ea typeface="Calibri"/>
                <a:cs typeface="Calibri"/>
                <a:sym typeface="Calibri"/>
              </a:rPr>
              <a:t> tenha seu próprio endereço IP, esses IPs não podem ser considerados estáveis ao longo do tempo. </a:t>
            </a:r>
            <a:endParaRPr sz="3200">
              <a:solidFill>
                <a:schemeClr val="dk1"/>
              </a:solidFill>
              <a:latin typeface="Calibri"/>
              <a:ea typeface="Calibri"/>
              <a:cs typeface="Calibri"/>
              <a:sym typeface="Calibri"/>
            </a:endParaRPr>
          </a:p>
          <a:p>
            <a:pPr indent="0" lvl="0" marL="0" marR="0" rtl="0" algn="ctr">
              <a:spcBef>
                <a:spcPts val="2000"/>
              </a:spcBef>
              <a:spcAft>
                <a:spcPts val="0"/>
              </a:spcAft>
              <a:buNone/>
            </a:pPr>
            <a:r>
              <a:t/>
            </a:r>
            <a:endParaRPr sz="3200">
              <a:solidFill>
                <a:schemeClr val="dk1"/>
              </a:solidFill>
              <a:latin typeface="Calibri"/>
              <a:ea typeface="Calibri"/>
              <a:cs typeface="Calibri"/>
              <a:sym typeface="Calibri"/>
            </a:endParaRPr>
          </a:p>
          <a:p>
            <a:pPr indent="0" lvl="0" marL="0" marR="0" rtl="0" algn="ctr">
              <a:spcBef>
                <a:spcPts val="2000"/>
              </a:spcBef>
              <a:spcAft>
                <a:spcPts val="0"/>
              </a:spcAft>
              <a:buNone/>
            </a:pPr>
            <a:r>
              <a:rPr lang="pt-BR" sz="3200">
                <a:solidFill>
                  <a:schemeClr val="dk1"/>
                </a:solidFill>
                <a:latin typeface="Calibri"/>
                <a:ea typeface="Calibri"/>
                <a:cs typeface="Calibri"/>
                <a:sym typeface="Calibri"/>
              </a:rPr>
              <a:t>Se um conjunto de </a:t>
            </a:r>
            <a:r>
              <a:rPr i="1" lang="pt-BR" sz="3200">
                <a:solidFill>
                  <a:schemeClr val="dk1"/>
                </a:solidFill>
                <a:latin typeface="Calibri"/>
                <a:ea typeface="Calibri"/>
                <a:cs typeface="Calibri"/>
                <a:sym typeface="Calibri"/>
              </a:rPr>
              <a:t>POD</a:t>
            </a:r>
            <a:r>
              <a:rPr lang="pt-BR" sz="3200">
                <a:solidFill>
                  <a:schemeClr val="dk1"/>
                </a:solidFill>
                <a:latin typeface="Calibri"/>
                <a:ea typeface="Calibri"/>
                <a:cs typeface="Calibri"/>
                <a:sym typeface="Calibri"/>
              </a:rPr>
              <a:t>s (</a:t>
            </a:r>
            <a:r>
              <a:rPr i="1" lang="pt-BR" sz="3200">
                <a:solidFill>
                  <a:schemeClr val="dk1"/>
                </a:solidFill>
                <a:latin typeface="Calibri"/>
                <a:ea typeface="Calibri"/>
                <a:cs typeface="Calibri"/>
                <a:sym typeface="Calibri"/>
              </a:rPr>
              <a:t>backend</a:t>
            </a:r>
            <a:r>
              <a:rPr lang="pt-BR" sz="3200">
                <a:solidFill>
                  <a:schemeClr val="dk1"/>
                </a:solidFill>
                <a:latin typeface="Calibri"/>
                <a:ea typeface="Calibri"/>
                <a:cs typeface="Calibri"/>
                <a:sym typeface="Calibri"/>
              </a:rPr>
              <a:t>) fornecer funcionalidades a outros PODs (</a:t>
            </a:r>
            <a:r>
              <a:rPr i="1" lang="pt-BR" sz="3200">
                <a:solidFill>
                  <a:schemeClr val="dk1"/>
                </a:solidFill>
                <a:latin typeface="Calibri"/>
                <a:ea typeface="Calibri"/>
                <a:cs typeface="Calibri"/>
                <a:sym typeface="Calibri"/>
              </a:rPr>
              <a:t>frontend</a:t>
            </a:r>
            <a:r>
              <a:rPr lang="pt-BR" sz="3200">
                <a:solidFill>
                  <a:schemeClr val="dk1"/>
                </a:solidFill>
                <a:latin typeface="Calibri"/>
                <a:ea typeface="Calibri"/>
                <a:cs typeface="Calibri"/>
                <a:sym typeface="Calibri"/>
              </a:rPr>
              <a:t>) dentro de um cluster </a:t>
            </a:r>
            <a:r>
              <a:rPr i="1" lang="pt-BR" sz="3200">
                <a:solidFill>
                  <a:schemeClr val="dk1"/>
                </a:solidFill>
                <a:latin typeface="Calibri"/>
                <a:ea typeface="Calibri"/>
                <a:cs typeface="Calibri"/>
                <a:sym typeface="Calibri"/>
              </a:rPr>
              <a:t>Kubernetes</a:t>
            </a:r>
            <a:r>
              <a:rPr lang="pt-BR" sz="3200">
                <a:solidFill>
                  <a:schemeClr val="dk1"/>
                </a:solidFill>
                <a:latin typeface="Calibri"/>
                <a:ea typeface="Calibri"/>
                <a:cs typeface="Calibri"/>
                <a:sym typeface="Calibri"/>
              </a:rPr>
              <a:t>, como esses </a:t>
            </a:r>
            <a:r>
              <a:rPr i="1" lang="pt-BR" sz="3200">
                <a:solidFill>
                  <a:schemeClr val="dk1"/>
                </a:solidFill>
                <a:latin typeface="Calibri"/>
                <a:ea typeface="Calibri"/>
                <a:cs typeface="Calibri"/>
                <a:sym typeface="Calibri"/>
              </a:rPr>
              <a:t>frontends</a:t>
            </a:r>
            <a:r>
              <a:rPr lang="pt-BR" sz="3200">
                <a:solidFill>
                  <a:schemeClr val="dk1"/>
                </a:solidFill>
                <a:latin typeface="Calibri"/>
                <a:ea typeface="Calibri"/>
                <a:cs typeface="Calibri"/>
                <a:sym typeface="Calibri"/>
              </a:rPr>
              <a:t> chegam até os </a:t>
            </a:r>
            <a:r>
              <a:rPr i="1" lang="pt-BR" sz="3200">
                <a:solidFill>
                  <a:schemeClr val="dk1"/>
                </a:solidFill>
                <a:latin typeface="Calibri"/>
                <a:ea typeface="Calibri"/>
                <a:cs typeface="Calibri"/>
                <a:sym typeface="Calibri"/>
              </a:rPr>
              <a:t>backends</a:t>
            </a:r>
            <a:r>
              <a:rPr lang="pt-BR"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a:p>
            <a:pPr indent="0" lvl="0" marL="0" marR="0" rtl="0" algn="l">
              <a:spcBef>
                <a:spcPts val="2000"/>
              </a:spcBef>
              <a:spcAft>
                <a:spcPts val="0"/>
              </a:spcAft>
              <a:buNone/>
            </a:pPr>
            <a:r>
              <a:t/>
            </a:r>
            <a:endParaRPr sz="36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pt-BR" b="1" i="1" dirty="0" smtClean="0">
                  <a:solidFill>
                    <a:schemeClr val="bg2"/>
                  </a:solidFill>
                  <a:latin typeface="Arial" panose="020B0604020202020204" pitchFamily="34" charset="0"/>
                  <a:cs typeface="Arial" panose="020B0604020202020204" pitchFamily="34" charset="0"/>
                </a:rPr>
                <a:t>Matheus Neder</a:t>
              </a:r>
            </a:p>
            <a:p>
              <a:pPr>
                <a:lnSpc>
                  <a:spcPct val="150000"/>
                </a:lnSpc>
              </a:pPr>
              <a:r>
                <a:rPr lang="pt-BR" sz="1100" b="1" dirty="0" smtClean="0">
                  <a:solidFill>
                    <a:schemeClr val="bg2"/>
                  </a:solidFill>
                  <a:latin typeface="Arial" panose="020B0604020202020204" pitchFamily="34" charset="0"/>
                  <a:cs typeface="Arial" panose="020B0604020202020204" pitchFamily="34" charset="0"/>
                </a:rPr>
                <a:t>arquiteto de software  e consultor de tecnologia</a:t>
              </a:r>
              <a:endParaRPr lang="pt-BR"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3" name="CaixaDeTexto 2">
            <a:extLst>
              <a:ext uri="{FF2B5EF4-FFF2-40B4-BE49-F238E27FC236}">
                <a16:creationId xmlns:a16="http://schemas.microsoft.com/office/drawing/2014/main" xmlns="" id="{DD5EF79F-E7B6-4B55-9489-8BF9D274368B}"/>
              </a:ext>
            </a:extLst>
          </p:cNvPr>
          <p:cNvSpPr txBox="1"/>
          <p:nvPr/>
        </p:nvSpPr>
        <p:spPr>
          <a:xfrm>
            <a:off x="3752292" y="875854"/>
            <a:ext cx="3134191" cy="646331"/>
          </a:xfrm>
          <a:prstGeom prst="rect">
            <a:avLst/>
          </a:prstGeom>
          <a:noFill/>
        </p:spPr>
        <p:txBody>
          <a:bodyPr wrap="none" rtlCol="0">
            <a:spAutoFit/>
          </a:bodyPr>
          <a:lstStyle/>
          <a:p>
            <a:r>
              <a:rPr lang="pt-BR" sz="3600" i="1" dirty="0" smtClean="0">
                <a:latin typeface="Arial" panose="020B0604020202020204" pitchFamily="34" charset="0"/>
                <a:cs typeface="Arial" panose="020B0604020202020204" pitchFamily="34" charset="0"/>
              </a:rPr>
              <a:t>Possibilidades</a:t>
            </a:r>
            <a:endParaRPr lang="pt-BR" sz="3600" i="1" dirty="0">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xmlns="" id="{0DC4CF0F-B06D-4DED-8463-81BDF9981989}"/>
              </a:ext>
            </a:extLst>
          </p:cNvPr>
          <p:cNvSpPr txBox="1"/>
          <p:nvPr/>
        </p:nvSpPr>
        <p:spPr>
          <a:xfrm>
            <a:off x="4352710" y="2387772"/>
            <a:ext cx="9668090" cy="4801314"/>
          </a:xfrm>
          <a:prstGeom prst="rect">
            <a:avLst/>
          </a:prstGeom>
          <a:noFill/>
        </p:spPr>
        <p:txBody>
          <a:bodyPr wrap="square" rtlCol="0">
            <a:spAutoFit/>
          </a:bodyPr>
          <a:lstStyle/>
          <a:p>
            <a:pPr marL="571500" indent="-571500">
              <a:spcAft>
                <a:spcPts val="3600"/>
              </a:spcAft>
              <a:buFont typeface="Wingdings" panose="05000000000000000000" pitchFamily="2" charset="2"/>
              <a:buChar char="ü"/>
            </a:pPr>
            <a:r>
              <a:rPr lang="pt-BR" sz="3600" i="1" dirty="0" smtClean="0"/>
              <a:t>Implantar software de forma rápida e previsível;</a:t>
            </a:r>
          </a:p>
          <a:p>
            <a:pPr marL="571500" indent="-571500">
              <a:spcAft>
                <a:spcPts val="3600"/>
              </a:spcAft>
              <a:buFont typeface="Wingdings" panose="05000000000000000000" pitchFamily="2" charset="2"/>
              <a:buChar char="ü"/>
            </a:pPr>
            <a:r>
              <a:rPr lang="pt-BR" sz="3600" i="1" dirty="0" smtClean="0"/>
              <a:t>Escalar em voo (</a:t>
            </a:r>
            <a:r>
              <a:rPr lang="pt-BR" sz="3600" i="1" dirty="0" err="1" smtClean="0"/>
              <a:t>on</a:t>
            </a:r>
            <a:r>
              <a:rPr lang="pt-BR" sz="3600" i="1" dirty="0" smtClean="0"/>
              <a:t> </a:t>
            </a:r>
            <a:r>
              <a:rPr lang="pt-BR" sz="3600" i="1" dirty="0" err="1" smtClean="0"/>
              <a:t>the</a:t>
            </a:r>
            <a:r>
              <a:rPr lang="pt-BR" sz="3600" i="1" dirty="0" smtClean="0"/>
              <a:t> </a:t>
            </a:r>
            <a:r>
              <a:rPr lang="pt-BR" sz="3600" i="1" dirty="0" err="1" smtClean="0"/>
              <a:t>fly</a:t>
            </a:r>
            <a:r>
              <a:rPr lang="pt-BR" sz="3600" i="1" dirty="0" smtClean="0"/>
              <a:t>);</a:t>
            </a:r>
          </a:p>
          <a:p>
            <a:pPr marL="571500" indent="-571500">
              <a:spcAft>
                <a:spcPts val="3600"/>
              </a:spcAft>
              <a:buFont typeface="Wingdings" panose="05000000000000000000" pitchFamily="2" charset="2"/>
              <a:buChar char="ü"/>
            </a:pPr>
            <a:r>
              <a:rPr lang="pt-BR" sz="3600" i="1" dirty="0" smtClean="0"/>
              <a:t>Entregar novas </a:t>
            </a:r>
            <a:r>
              <a:rPr lang="pt-BR" sz="3600" i="1" dirty="0" err="1" smtClean="0"/>
              <a:t>features</a:t>
            </a:r>
            <a:r>
              <a:rPr lang="pt-BR" sz="3600" i="1" dirty="0" smtClean="0"/>
              <a:t> de forma transparente;</a:t>
            </a:r>
          </a:p>
          <a:p>
            <a:pPr marL="571500" indent="-571500">
              <a:spcAft>
                <a:spcPts val="3600"/>
              </a:spcAft>
              <a:buFont typeface="Wingdings" panose="05000000000000000000" pitchFamily="2" charset="2"/>
              <a:buChar char="ü"/>
            </a:pPr>
            <a:r>
              <a:rPr lang="pt-BR" sz="3600" i="1" dirty="0" smtClean="0"/>
              <a:t>Limitar a utilização de hardware apenas aos recursos necessários.</a:t>
            </a:r>
            <a:endParaRPr lang="pt-BR" sz="3600" i="1" dirty="0"/>
          </a:p>
        </p:txBody>
      </p:sp>
      <p:sp>
        <p:nvSpPr>
          <p:cNvPr id="9" name="CaixaDeTexto 8">
            <a:extLst>
              <a:ext uri="{FF2B5EF4-FFF2-40B4-BE49-F238E27FC236}">
                <a16:creationId xmlns:a16="http://schemas.microsoft.com/office/drawing/2014/main" xmlns="" id="{D4DC3362-AB42-454D-ADF3-4482AA9D4F9D}"/>
              </a:ext>
            </a:extLst>
          </p:cNvPr>
          <p:cNvSpPr txBox="1"/>
          <p:nvPr/>
        </p:nvSpPr>
        <p:spPr>
          <a:xfrm>
            <a:off x="4721471" y="8108312"/>
            <a:ext cx="8499571" cy="461665"/>
          </a:xfrm>
          <a:prstGeom prst="rect">
            <a:avLst/>
          </a:prstGeom>
          <a:noFill/>
        </p:spPr>
        <p:txBody>
          <a:bodyPr wrap="none" rtlCol="0">
            <a:spAutoFit/>
          </a:bodyPr>
          <a:lstStyle/>
          <a:p>
            <a:pPr algn="ctr"/>
            <a:r>
              <a:rPr lang="pt-BR" sz="2400" dirty="0" smtClean="0"/>
              <a:t>https://kubernetes.io.docs.concepts/overview/what-is-kubernetes</a:t>
            </a:r>
            <a:endParaRPr lang="pt-BR" sz="2400" dirty="0"/>
          </a:p>
        </p:txBody>
      </p:sp>
    </p:spTree>
    <p:extLst>
      <p:ext uri="{BB962C8B-B14F-4D97-AF65-F5344CB8AC3E}">
        <p14:creationId xmlns:p14="http://schemas.microsoft.com/office/powerpoint/2010/main" val="618698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5" name="Gráfico 4">
            <a:extLst>
              <a:ext uri="{FF2B5EF4-FFF2-40B4-BE49-F238E27FC236}">
                <a16:creationId xmlns:a16="http://schemas.microsoft.com/office/drawing/2014/main" xmlns="" id="{22920E03-FA96-4A4C-BA09-B5460EB516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806157" y="1527742"/>
            <a:ext cx="7539697" cy="6854271"/>
          </a:xfrm>
          <a:prstGeom prst="rect">
            <a:avLst/>
          </a:prstGeom>
        </p:spPr>
      </p:pic>
      <p:sp>
        <p:nvSpPr>
          <p:cNvPr id="32" name="Retângulo 31">
            <a:extLst>
              <a:ext uri="{FF2B5EF4-FFF2-40B4-BE49-F238E27FC236}">
                <a16:creationId xmlns:a16="http://schemas.microsoft.com/office/drawing/2014/main" xmlns="" id="{F6C3527D-BAE7-40BC-B26A-7816A91787A8}"/>
              </a:ext>
            </a:extLst>
          </p:cNvPr>
          <p:cNvSpPr/>
          <p:nvPr/>
        </p:nvSpPr>
        <p:spPr>
          <a:xfrm>
            <a:off x="8956888" y="3165354"/>
            <a:ext cx="4979843" cy="3579047"/>
          </a:xfrm>
          <a:prstGeom prst="rect">
            <a:avLst/>
          </a:prstGeom>
          <a:solidFill>
            <a:srgbClr val="222222"/>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6545" y="3335625"/>
            <a:ext cx="3759899" cy="3206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CaixaDeTexto 34">
            <a:extLst>
              <a:ext uri="{FF2B5EF4-FFF2-40B4-BE49-F238E27FC236}">
                <a16:creationId xmlns:a16="http://schemas.microsoft.com/office/drawing/2014/main" xmlns="" id="{AC035009-8184-4CA9-AEB0-EF54647EEB82}"/>
              </a:ext>
            </a:extLst>
          </p:cNvPr>
          <p:cNvSpPr txBox="1"/>
          <p:nvPr/>
        </p:nvSpPr>
        <p:spPr>
          <a:xfrm>
            <a:off x="3752292" y="875854"/>
            <a:ext cx="1954381" cy="646331"/>
          </a:xfrm>
          <a:prstGeom prst="rect">
            <a:avLst/>
          </a:prstGeom>
          <a:noFill/>
        </p:spPr>
        <p:txBody>
          <a:bodyPr wrap="none" rtlCol="0">
            <a:spAutoFit/>
          </a:bodyPr>
          <a:lstStyle/>
          <a:p>
            <a:r>
              <a:rPr lang="en-US" sz="3600" i="1" dirty="0" smtClean="0">
                <a:latin typeface="Arial" panose="020B0604020202020204" pitchFamily="34" charset="0"/>
                <a:cs typeface="Arial" panose="020B0604020202020204" pitchFamily="34" charset="0"/>
              </a:rPr>
              <a:t>Services</a:t>
            </a:r>
            <a:endParaRPr lang="en-US" sz="3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7653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1954381" cy="646331"/>
          </a:xfrm>
          <a:prstGeom prst="rect">
            <a:avLst/>
          </a:prstGeom>
          <a:noFill/>
        </p:spPr>
        <p:txBody>
          <a:bodyPr wrap="none" rtlCol="0">
            <a:spAutoFit/>
          </a:bodyPr>
          <a:lstStyle/>
          <a:p>
            <a:r>
              <a:rPr lang="en-US" sz="3600" i="1" dirty="0" smtClean="0">
                <a:latin typeface="Arial" panose="020B0604020202020204" pitchFamily="34" charset="0"/>
                <a:cs typeface="Arial" panose="020B0604020202020204" pitchFamily="34" charset="0"/>
              </a:rPr>
              <a:t>Services</a:t>
            </a:r>
            <a:endParaRPr lang="en-US" sz="3600" i="1" dirty="0">
              <a:latin typeface="Arial" panose="020B0604020202020204" pitchFamily="34" charset="0"/>
              <a:cs typeface="Arial" panose="020B0604020202020204" pitchFamily="34" charset="0"/>
            </a:endParaRPr>
          </a:p>
        </p:txBody>
      </p:sp>
      <p:pic>
        <p:nvPicPr>
          <p:cNvPr id="32" name="Gráfico 6">
            <a:extLst>
              <a:ext uri="{FF2B5EF4-FFF2-40B4-BE49-F238E27FC236}">
                <a16:creationId xmlns:a16="http://schemas.microsoft.com/office/drawing/2014/main" xmlns="" id="{3117BD57-C0FB-4B14-B8A3-B0EC54A1393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5706673" y="1246190"/>
            <a:ext cx="7331410" cy="8187361"/>
          </a:xfrm>
          <a:prstGeom prst="rect">
            <a:avLst/>
          </a:prstGeom>
        </p:spPr>
      </p:pic>
    </p:spTree>
    <p:extLst>
      <p:ext uri="{BB962C8B-B14F-4D97-AF65-F5344CB8AC3E}">
        <p14:creationId xmlns:p14="http://schemas.microsoft.com/office/powerpoint/2010/main" val="17693830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1954381" cy="646331"/>
          </a:xfrm>
          <a:prstGeom prst="rect">
            <a:avLst/>
          </a:prstGeom>
          <a:noFill/>
        </p:spPr>
        <p:txBody>
          <a:bodyPr wrap="none" rtlCol="0">
            <a:spAutoFit/>
          </a:bodyPr>
          <a:lstStyle/>
          <a:p>
            <a:r>
              <a:rPr lang="en-US" sz="3600" i="1" dirty="0" smtClean="0">
                <a:latin typeface="Arial" panose="020B0604020202020204" pitchFamily="34" charset="0"/>
                <a:cs typeface="Arial" panose="020B0604020202020204" pitchFamily="34" charset="0"/>
              </a:rPr>
              <a:t>Services</a:t>
            </a:r>
            <a:endParaRPr lang="en-US" sz="3600" i="1" dirty="0">
              <a:latin typeface="Arial" panose="020B0604020202020204" pitchFamily="34" charset="0"/>
              <a:cs typeface="Arial" panose="020B0604020202020204" pitchFamily="34" charset="0"/>
            </a:endParaRPr>
          </a:p>
        </p:txBody>
      </p:sp>
      <p:sp>
        <p:nvSpPr>
          <p:cNvPr id="43" name="CaixaDeTexto 42">
            <a:extLst>
              <a:ext uri="{FF2B5EF4-FFF2-40B4-BE49-F238E27FC236}">
                <a16:creationId xmlns:a16="http://schemas.microsoft.com/office/drawing/2014/main" xmlns="" id="{64FF4FF5-B3F9-4BDC-BE42-43BBAFA96EF1}"/>
              </a:ext>
            </a:extLst>
          </p:cNvPr>
          <p:cNvSpPr txBox="1"/>
          <p:nvPr/>
        </p:nvSpPr>
        <p:spPr>
          <a:xfrm>
            <a:off x="4274725" y="2507645"/>
            <a:ext cx="8857954" cy="3929281"/>
          </a:xfrm>
          <a:prstGeom prst="rect">
            <a:avLst/>
          </a:prstGeom>
          <a:noFill/>
        </p:spPr>
        <p:txBody>
          <a:bodyPr wrap="square" rtlCol="0">
            <a:spAutoFit/>
          </a:bodyPr>
          <a:lstStyle/>
          <a:p>
            <a:pPr marL="571500" indent="-571500">
              <a:lnSpc>
                <a:spcPct val="150000"/>
              </a:lnSpc>
              <a:spcAft>
                <a:spcPts val="2000"/>
              </a:spcAft>
              <a:buFont typeface="Wingdings" panose="05000000000000000000" pitchFamily="2" charset="2"/>
              <a:buChar char="ü"/>
            </a:pPr>
            <a:r>
              <a:rPr lang="pt-BR" sz="4800" i="1" dirty="0" smtClean="0"/>
              <a:t>Balanceamento de carga</a:t>
            </a:r>
          </a:p>
          <a:p>
            <a:pPr marL="571500" indent="-571500">
              <a:lnSpc>
                <a:spcPct val="150000"/>
              </a:lnSpc>
              <a:spcAft>
                <a:spcPts val="2000"/>
              </a:spcAft>
              <a:buFont typeface="Wingdings" panose="05000000000000000000" pitchFamily="2" charset="2"/>
              <a:buChar char="ü"/>
            </a:pPr>
            <a:r>
              <a:rPr lang="pt-BR" sz="4800" i="1" dirty="0" err="1" smtClean="0"/>
              <a:t>Circuit-breaker</a:t>
            </a:r>
            <a:endParaRPr lang="pt-BR" sz="4800" i="1" dirty="0" smtClean="0"/>
          </a:p>
          <a:p>
            <a:pPr marL="571500" indent="-571500">
              <a:lnSpc>
                <a:spcPct val="150000"/>
              </a:lnSpc>
              <a:spcAft>
                <a:spcPts val="2000"/>
              </a:spcAft>
              <a:buFont typeface="Wingdings" panose="05000000000000000000" pitchFamily="2" charset="2"/>
              <a:buChar char="ü"/>
            </a:pPr>
            <a:r>
              <a:rPr lang="pt-BR" sz="4800" i="1" dirty="0" smtClean="0"/>
              <a:t>Service </a:t>
            </a:r>
            <a:r>
              <a:rPr lang="pt-BR" sz="4800" i="1" dirty="0" err="1" smtClean="0"/>
              <a:t>discovery</a:t>
            </a:r>
            <a:endParaRPr lang="en-US" sz="4800" i="1" dirty="0"/>
          </a:p>
        </p:txBody>
      </p:sp>
    </p:spTree>
    <p:extLst>
      <p:ext uri="{BB962C8B-B14F-4D97-AF65-F5344CB8AC3E}">
        <p14:creationId xmlns:p14="http://schemas.microsoft.com/office/powerpoint/2010/main" val="35826513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1851789" cy="646331"/>
          </a:xfrm>
          <a:prstGeom prst="rect">
            <a:avLst/>
          </a:prstGeom>
          <a:noFill/>
        </p:spPr>
        <p:txBody>
          <a:bodyPr wrap="none" rtlCol="0">
            <a:spAutoFit/>
          </a:bodyPr>
          <a:lstStyle/>
          <a:p>
            <a:r>
              <a:rPr lang="pt-BR" sz="3600" i="1" dirty="0" smtClean="0">
                <a:latin typeface="Arial" panose="020B0604020202020204" pitchFamily="34" charset="0"/>
                <a:cs typeface="Arial" panose="020B0604020202020204" pitchFamily="34" charset="0"/>
              </a:rPr>
              <a:t>Dúvidas</a:t>
            </a:r>
            <a:endParaRPr lang="pt-BR" sz="3600" i="1" dirty="0">
              <a:latin typeface="Arial" panose="020B0604020202020204" pitchFamily="34" charset="0"/>
              <a:cs typeface="Arial" panose="020B0604020202020204" pitchFamily="34" charset="0"/>
            </a:endParaRPr>
          </a:p>
        </p:txBody>
      </p:sp>
      <p:pic>
        <p:nvPicPr>
          <p:cNvPr id="33" name="Picture 2">
            <a:extLst>
              <a:ext uri="{FF2B5EF4-FFF2-40B4-BE49-F238E27FC236}">
                <a16:creationId xmlns:a16="http://schemas.microsoft.com/office/drawing/2014/main" xmlns="" id="{7D2ADC9A-9355-438F-A767-D7DE0E1F9F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948" y="2360311"/>
            <a:ext cx="6096000"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CaixaDeTexto 31"/>
          <p:cNvSpPr txBox="1"/>
          <p:nvPr/>
        </p:nvSpPr>
        <p:spPr>
          <a:xfrm>
            <a:off x="3803881" y="2831220"/>
            <a:ext cx="3600400" cy="2123658"/>
          </a:xfrm>
          <a:prstGeom prst="rect">
            <a:avLst/>
          </a:prstGeom>
          <a:noFill/>
        </p:spPr>
        <p:txBody>
          <a:bodyPr wrap="square" rtlCol="0">
            <a:spAutoFit/>
          </a:bodyPr>
          <a:lstStyle/>
          <a:p>
            <a:pPr marL="342900" indent="-342900">
              <a:buFont typeface="Arial" panose="020B0604020202020204" pitchFamily="34" charset="0"/>
              <a:buChar char="•"/>
            </a:pPr>
            <a:r>
              <a:rPr lang="pt-BR" sz="4400" i="1" dirty="0" smtClean="0">
                <a:solidFill>
                  <a:srgbClr val="8CABD0"/>
                </a:solidFill>
              </a:rPr>
              <a:t>Dúvidas</a:t>
            </a:r>
          </a:p>
          <a:p>
            <a:pPr marL="342900" indent="-342900">
              <a:buFont typeface="Arial" panose="020B0604020202020204" pitchFamily="34" charset="0"/>
              <a:buChar char="•"/>
            </a:pPr>
            <a:r>
              <a:rPr lang="pt-BR" sz="4400" i="1" dirty="0" smtClean="0">
                <a:solidFill>
                  <a:srgbClr val="8CABD0"/>
                </a:solidFill>
              </a:rPr>
              <a:t>Críticas</a:t>
            </a:r>
          </a:p>
          <a:p>
            <a:pPr marL="342900" indent="-342900">
              <a:buFont typeface="Arial" panose="020B0604020202020204" pitchFamily="34" charset="0"/>
              <a:buChar char="•"/>
            </a:pPr>
            <a:r>
              <a:rPr lang="pt-BR" sz="4400" i="1" dirty="0" smtClean="0">
                <a:solidFill>
                  <a:srgbClr val="8CABD0"/>
                </a:solidFill>
              </a:rPr>
              <a:t>Sugestões ...</a:t>
            </a:r>
          </a:p>
        </p:txBody>
      </p:sp>
      <p:sp>
        <p:nvSpPr>
          <p:cNvPr id="2" name="CaixaDeTexto 1"/>
          <p:cNvSpPr txBox="1"/>
          <p:nvPr/>
        </p:nvSpPr>
        <p:spPr>
          <a:xfrm>
            <a:off x="3803881" y="6411504"/>
            <a:ext cx="7914795" cy="2308324"/>
          </a:xfrm>
          <a:prstGeom prst="rect">
            <a:avLst/>
          </a:prstGeom>
          <a:noFill/>
        </p:spPr>
        <p:txBody>
          <a:bodyPr wrap="none" rtlCol="0">
            <a:spAutoFit/>
          </a:bodyPr>
          <a:lstStyle/>
          <a:p>
            <a:pPr marL="457200" indent="-457200">
              <a:lnSpc>
                <a:spcPct val="150000"/>
              </a:lnSpc>
              <a:buFont typeface="Wingdings" panose="05000000000000000000" pitchFamily="2" charset="2"/>
              <a:buChar char="ü"/>
            </a:pPr>
            <a:r>
              <a:rPr lang="pt-BR" sz="3200" dirty="0" smtClean="0"/>
              <a:t>matheusneder@gmail.com</a:t>
            </a:r>
          </a:p>
          <a:p>
            <a:pPr marL="457200" indent="-457200">
              <a:lnSpc>
                <a:spcPct val="150000"/>
              </a:lnSpc>
              <a:buFont typeface="Wingdings" panose="05000000000000000000" pitchFamily="2" charset="2"/>
              <a:buChar char="ü"/>
            </a:pPr>
            <a:r>
              <a:rPr lang="pt-BR" sz="3200" dirty="0" smtClean="0"/>
              <a:t>github.com/</a:t>
            </a:r>
            <a:r>
              <a:rPr lang="pt-BR" sz="3200" dirty="0" err="1" smtClean="0"/>
              <a:t>matheusneder</a:t>
            </a:r>
            <a:endParaRPr lang="pt-BR" sz="3200" dirty="0" smtClean="0"/>
          </a:p>
          <a:p>
            <a:pPr marL="457200" indent="-457200">
              <a:lnSpc>
                <a:spcPct val="150000"/>
              </a:lnSpc>
              <a:buFont typeface="Wingdings" panose="05000000000000000000" pitchFamily="2" charset="2"/>
              <a:buChar char="ü"/>
            </a:pPr>
            <a:r>
              <a:rPr lang="pt-BR" sz="3200" dirty="0" smtClean="0"/>
              <a:t>linkedin.com/in/matheus-neder-66b16a16</a:t>
            </a:r>
            <a:r>
              <a:rPr lang="pt-BR" sz="3200" dirty="0"/>
              <a:t>/</a:t>
            </a:r>
          </a:p>
        </p:txBody>
      </p:sp>
    </p:spTree>
    <p:extLst>
      <p:ext uri="{BB962C8B-B14F-4D97-AF65-F5344CB8AC3E}">
        <p14:creationId xmlns:p14="http://schemas.microsoft.com/office/powerpoint/2010/main" val="17337148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xmlns="" id="{AC035009-8184-4CA9-AEB0-EF54647EEB82}"/>
              </a:ext>
            </a:extLst>
          </p:cNvPr>
          <p:cNvSpPr txBox="1"/>
          <p:nvPr/>
        </p:nvSpPr>
        <p:spPr>
          <a:xfrm>
            <a:off x="3752292" y="875854"/>
            <a:ext cx="6058069"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Gerenciamento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Recursos</a:t>
            </a:r>
            <a:endParaRPr lang="en-US" sz="3600" i="1" dirty="0">
              <a:latin typeface="Arial" panose="020B0604020202020204" pitchFamily="34" charset="0"/>
              <a:cs typeface="Arial" panose="020B0604020202020204" pitchFamily="34" charset="0"/>
            </a:endParaRPr>
          </a:p>
        </p:txBody>
      </p:sp>
      <p:pic>
        <p:nvPicPr>
          <p:cNvPr id="31" name="Picture 2">
            <a:extLst>
              <a:ext uri="{FF2B5EF4-FFF2-40B4-BE49-F238E27FC236}">
                <a16:creationId xmlns:a16="http://schemas.microsoft.com/office/drawing/2014/main" xmlns="" id="{903A4439-AF1B-4086-A53E-DABB50E586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3000" y="2690270"/>
            <a:ext cx="9435936" cy="4808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8824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3460243" cy="9218428"/>
            <a:chOff x="-1704" y="-1875"/>
            <a:chExt cx="346024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3" name="Grupo 71">
            <a:extLst>
              <a:ext uri="{FF2B5EF4-FFF2-40B4-BE49-F238E27FC236}">
                <a16:creationId xmlns:a16="http://schemas.microsoft.com/office/drawing/2014/main" xmlns="" id="{834CD4E5-5135-4541-B4B2-A7E84CB4D7BF}"/>
              </a:ext>
            </a:extLst>
          </p:cNvPr>
          <p:cNvGrpSpPr/>
          <p:nvPr/>
        </p:nvGrpSpPr>
        <p:grpSpPr>
          <a:xfrm>
            <a:off x="4217143" y="832378"/>
            <a:ext cx="9903565" cy="7456989"/>
            <a:chOff x="446497" y="93132"/>
            <a:chExt cx="8611796" cy="6484338"/>
          </a:xfrm>
        </p:grpSpPr>
        <p:sp>
          <p:nvSpPr>
            <p:cNvPr id="35" name="Retângulo 34">
              <a:extLst>
                <a:ext uri="{FF2B5EF4-FFF2-40B4-BE49-F238E27FC236}">
                  <a16:creationId xmlns:a16="http://schemas.microsoft.com/office/drawing/2014/main" xmlns="" id="{51776647-9D2C-4F18-8FC3-0D96A6F5135D}"/>
                </a:ext>
              </a:extLst>
            </p:cNvPr>
            <p:cNvSpPr/>
            <p:nvPr/>
          </p:nvSpPr>
          <p:spPr>
            <a:xfrm>
              <a:off x="512540" y="431344"/>
              <a:ext cx="7797067" cy="24426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36">
              <a:extLst>
                <a:ext uri="{FF2B5EF4-FFF2-40B4-BE49-F238E27FC236}">
                  <a16:creationId xmlns:a16="http://schemas.microsoft.com/office/drawing/2014/main" xmlns="" id="{BACF23FE-850D-4FFE-8976-EBBE55032C66}"/>
                </a:ext>
              </a:extLst>
            </p:cNvPr>
            <p:cNvSpPr/>
            <p:nvPr/>
          </p:nvSpPr>
          <p:spPr>
            <a:xfrm>
              <a:off x="2569983" y="1114775"/>
              <a:ext cx="2453702" cy="1520676"/>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tângulo 37">
              <a:extLst>
                <a:ext uri="{FF2B5EF4-FFF2-40B4-BE49-F238E27FC236}">
                  <a16:creationId xmlns:a16="http://schemas.microsoft.com/office/drawing/2014/main" xmlns="" id="{15D0974A-B8A7-4FFC-A07C-21CF4F378706}"/>
                </a:ext>
              </a:extLst>
            </p:cNvPr>
            <p:cNvSpPr/>
            <p:nvPr/>
          </p:nvSpPr>
          <p:spPr>
            <a:xfrm>
              <a:off x="2449000" y="3014999"/>
              <a:ext cx="1612136" cy="30620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xmlns="" id="{889B64C7-5CB5-481E-9A12-80C0F38A7EF6}"/>
                </a:ext>
              </a:extLst>
            </p:cNvPr>
            <p:cNvSpPr/>
            <p:nvPr/>
          </p:nvSpPr>
          <p:spPr>
            <a:xfrm>
              <a:off x="2609650" y="3366244"/>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tângulo com Canto Diagonal Aparado 116">
              <a:extLst>
                <a:ext uri="{FF2B5EF4-FFF2-40B4-BE49-F238E27FC236}">
                  <a16:creationId xmlns:a16="http://schemas.microsoft.com/office/drawing/2014/main" xmlns="" id="{61786FD8-4C21-4AAC-A336-7ACA2AA92534}"/>
                </a:ext>
              </a:extLst>
            </p:cNvPr>
            <p:cNvSpPr/>
            <p:nvPr/>
          </p:nvSpPr>
          <p:spPr>
            <a:xfrm>
              <a:off x="2707064" y="3648245"/>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container</a:t>
              </a:r>
            </a:p>
            <a:p>
              <a:pPr algn="ctr"/>
              <a:r>
                <a:rPr lang="pt-BR" sz="1400" dirty="0">
                  <a:solidFill>
                    <a:schemeClr val="tx1"/>
                  </a:solidFill>
                </a:rPr>
                <a:t>App1</a:t>
              </a:r>
            </a:p>
          </p:txBody>
        </p:sp>
        <p:sp>
          <p:nvSpPr>
            <p:cNvPr id="44" name="CaixaDeTexto 43">
              <a:extLst>
                <a:ext uri="{FF2B5EF4-FFF2-40B4-BE49-F238E27FC236}">
                  <a16:creationId xmlns:a16="http://schemas.microsoft.com/office/drawing/2014/main" xmlns="" id="{AC1F8118-C953-48B0-825C-53B62B4728A6}"/>
                </a:ext>
              </a:extLst>
            </p:cNvPr>
            <p:cNvSpPr txBox="1"/>
            <p:nvPr/>
          </p:nvSpPr>
          <p:spPr>
            <a:xfrm>
              <a:off x="2658358" y="3366244"/>
              <a:ext cx="1022864" cy="276999"/>
            </a:xfrm>
            <a:prstGeom prst="rect">
              <a:avLst/>
            </a:prstGeom>
            <a:noFill/>
          </p:spPr>
          <p:txBody>
            <a:bodyPr wrap="square" rtlCol="0">
              <a:spAutoFit/>
            </a:bodyPr>
            <a:lstStyle/>
            <a:p>
              <a:r>
                <a:rPr lang="pt-BR" sz="1200" dirty="0">
                  <a:solidFill>
                    <a:schemeClr val="bg1"/>
                  </a:solidFill>
                </a:rPr>
                <a:t>POD</a:t>
              </a:r>
            </a:p>
          </p:txBody>
        </p:sp>
        <p:sp>
          <p:nvSpPr>
            <p:cNvPr id="45" name="CaixaDeTexto 44">
              <a:extLst>
                <a:ext uri="{FF2B5EF4-FFF2-40B4-BE49-F238E27FC236}">
                  <a16:creationId xmlns:a16="http://schemas.microsoft.com/office/drawing/2014/main" xmlns="" id="{2600224E-0E05-41A3-97F6-9ADF0D982A7A}"/>
                </a:ext>
              </a:extLst>
            </p:cNvPr>
            <p:cNvSpPr txBox="1"/>
            <p:nvPr/>
          </p:nvSpPr>
          <p:spPr>
            <a:xfrm>
              <a:off x="2526667" y="3014998"/>
              <a:ext cx="579005" cy="307777"/>
            </a:xfrm>
            <a:prstGeom prst="rect">
              <a:avLst/>
            </a:prstGeom>
            <a:noFill/>
          </p:spPr>
          <p:txBody>
            <a:bodyPr wrap="none" rtlCol="0">
              <a:spAutoFit/>
            </a:bodyPr>
            <a:lstStyle/>
            <a:p>
              <a:r>
                <a:rPr lang="pt-BR" sz="1400" dirty="0"/>
                <a:t>Node</a:t>
              </a:r>
            </a:p>
          </p:txBody>
        </p:sp>
        <p:sp>
          <p:nvSpPr>
            <p:cNvPr id="46" name="Elipse 45">
              <a:extLst>
                <a:ext uri="{FF2B5EF4-FFF2-40B4-BE49-F238E27FC236}">
                  <a16:creationId xmlns:a16="http://schemas.microsoft.com/office/drawing/2014/main" xmlns="" id="{2C74A41D-B3B6-446D-AFCC-C4A225801E60}"/>
                </a:ext>
              </a:extLst>
            </p:cNvPr>
            <p:cNvSpPr/>
            <p:nvPr/>
          </p:nvSpPr>
          <p:spPr>
            <a:xfrm>
              <a:off x="4817706" y="3240210"/>
              <a:ext cx="1079566" cy="1079566"/>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Service</a:t>
              </a:r>
            </a:p>
            <a:p>
              <a:pPr algn="ctr"/>
              <a:r>
                <a:rPr lang="pt-BR" sz="1000" dirty="0" err="1">
                  <a:solidFill>
                    <a:schemeClr val="tx1"/>
                  </a:solidFill>
                </a:rPr>
                <a:t>ClusterIP</a:t>
              </a:r>
              <a:endParaRPr lang="pt-BR" sz="1000" dirty="0">
                <a:solidFill>
                  <a:schemeClr val="tx1"/>
                </a:solidFill>
              </a:endParaRPr>
            </a:p>
          </p:txBody>
        </p:sp>
        <p:cxnSp>
          <p:nvCxnSpPr>
            <p:cNvPr id="47" name="Conector de seta reta 120">
              <a:extLst>
                <a:ext uri="{FF2B5EF4-FFF2-40B4-BE49-F238E27FC236}">
                  <a16:creationId xmlns:a16="http://schemas.microsoft.com/office/drawing/2014/main" xmlns="" id="{5C4CC92A-6A2D-4DAD-AFBC-0B0FDC614330}"/>
                </a:ext>
              </a:extLst>
            </p:cNvPr>
            <p:cNvCxnSpPr>
              <a:stCxn id="46" idx="2"/>
            </p:cNvCxnSpPr>
            <p:nvPr/>
          </p:nvCxnSpPr>
          <p:spPr>
            <a:xfrm flipH="1" flipV="1">
              <a:off x="3904540" y="3779649"/>
              <a:ext cx="913166" cy="344"/>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8" name="Retângulo 47">
              <a:extLst>
                <a:ext uri="{FF2B5EF4-FFF2-40B4-BE49-F238E27FC236}">
                  <a16:creationId xmlns:a16="http://schemas.microsoft.com/office/drawing/2014/main" xmlns="" id="{7C853644-B073-44A1-BE0F-C2844DA7BAAB}"/>
                </a:ext>
              </a:extLst>
            </p:cNvPr>
            <p:cNvSpPr/>
            <p:nvPr/>
          </p:nvSpPr>
          <p:spPr>
            <a:xfrm>
              <a:off x="2609849" y="4437865"/>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tângulo com Canto Diagonal Aparado 122">
              <a:extLst>
                <a:ext uri="{FF2B5EF4-FFF2-40B4-BE49-F238E27FC236}">
                  <a16:creationId xmlns:a16="http://schemas.microsoft.com/office/drawing/2014/main" xmlns="" id="{D25D01A0-747D-4494-B0D0-452E1A085AD7}"/>
                </a:ext>
              </a:extLst>
            </p:cNvPr>
            <p:cNvSpPr/>
            <p:nvPr/>
          </p:nvSpPr>
          <p:spPr>
            <a:xfrm>
              <a:off x="2707263" y="4719866"/>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container</a:t>
              </a:r>
            </a:p>
            <a:p>
              <a:pPr algn="ctr"/>
              <a:r>
                <a:rPr lang="pt-BR" sz="1400" dirty="0">
                  <a:solidFill>
                    <a:schemeClr val="tx1"/>
                  </a:solidFill>
                </a:rPr>
                <a:t>NGINX</a:t>
              </a:r>
            </a:p>
          </p:txBody>
        </p:sp>
        <p:sp>
          <p:nvSpPr>
            <p:cNvPr id="50" name="CaixaDeTexto 49">
              <a:extLst>
                <a:ext uri="{FF2B5EF4-FFF2-40B4-BE49-F238E27FC236}">
                  <a16:creationId xmlns:a16="http://schemas.microsoft.com/office/drawing/2014/main" xmlns="" id="{A8A04984-B8D8-4601-B486-5CC7D0067A5E}"/>
                </a:ext>
              </a:extLst>
            </p:cNvPr>
            <p:cNvSpPr txBox="1"/>
            <p:nvPr/>
          </p:nvSpPr>
          <p:spPr>
            <a:xfrm>
              <a:off x="2658557" y="4437865"/>
              <a:ext cx="1022864" cy="276999"/>
            </a:xfrm>
            <a:prstGeom prst="rect">
              <a:avLst/>
            </a:prstGeom>
            <a:noFill/>
          </p:spPr>
          <p:txBody>
            <a:bodyPr wrap="square" rtlCol="0">
              <a:spAutoFit/>
            </a:bodyPr>
            <a:lstStyle/>
            <a:p>
              <a:r>
                <a:rPr lang="pt-BR" sz="1200" dirty="0">
                  <a:solidFill>
                    <a:schemeClr val="bg1"/>
                  </a:solidFill>
                </a:rPr>
                <a:t>POD</a:t>
              </a:r>
            </a:p>
          </p:txBody>
        </p:sp>
        <p:sp>
          <p:nvSpPr>
            <p:cNvPr id="51" name="Retângulo 50">
              <a:extLst>
                <a:ext uri="{FF2B5EF4-FFF2-40B4-BE49-F238E27FC236}">
                  <a16:creationId xmlns:a16="http://schemas.microsoft.com/office/drawing/2014/main" xmlns="" id="{73761C84-290B-4813-A014-8E63F5243422}"/>
                </a:ext>
              </a:extLst>
            </p:cNvPr>
            <p:cNvSpPr/>
            <p:nvPr/>
          </p:nvSpPr>
          <p:spPr>
            <a:xfrm>
              <a:off x="6697472" y="3014997"/>
              <a:ext cx="1612136" cy="30620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xmlns="" id="{15A2AA8E-7992-4E90-8D95-8FCFC67BDFFD}"/>
                </a:ext>
              </a:extLst>
            </p:cNvPr>
            <p:cNvSpPr/>
            <p:nvPr/>
          </p:nvSpPr>
          <p:spPr>
            <a:xfrm>
              <a:off x="6858122" y="3366243"/>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tângulo com Canto Diagonal Aparado 126">
              <a:extLst>
                <a:ext uri="{FF2B5EF4-FFF2-40B4-BE49-F238E27FC236}">
                  <a16:creationId xmlns:a16="http://schemas.microsoft.com/office/drawing/2014/main" xmlns="" id="{974F98D7-4FFF-42B0-B3A7-56275B55D87C}"/>
                </a:ext>
              </a:extLst>
            </p:cNvPr>
            <p:cNvSpPr/>
            <p:nvPr/>
          </p:nvSpPr>
          <p:spPr>
            <a:xfrm>
              <a:off x="6955536" y="3648244"/>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container</a:t>
              </a:r>
            </a:p>
            <a:p>
              <a:pPr algn="ctr"/>
              <a:r>
                <a:rPr lang="pt-BR" sz="1400" dirty="0">
                  <a:solidFill>
                    <a:schemeClr val="tx1"/>
                  </a:solidFill>
                </a:rPr>
                <a:t>App1</a:t>
              </a:r>
            </a:p>
          </p:txBody>
        </p:sp>
        <p:sp>
          <p:nvSpPr>
            <p:cNvPr id="54" name="CaixaDeTexto 53">
              <a:extLst>
                <a:ext uri="{FF2B5EF4-FFF2-40B4-BE49-F238E27FC236}">
                  <a16:creationId xmlns:a16="http://schemas.microsoft.com/office/drawing/2014/main" xmlns="" id="{FD6B6472-4224-4D8C-8EDB-ADD804873EAB}"/>
                </a:ext>
              </a:extLst>
            </p:cNvPr>
            <p:cNvSpPr txBox="1"/>
            <p:nvPr/>
          </p:nvSpPr>
          <p:spPr>
            <a:xfrm>
              <a:off x="6906830" y="3366243"/>
              <a:ext cx="1022864" cy="276999"/>
            </a:xfrm>
            <a:prstGeom prst="rect">
              <a:avLst/>
            </a:prstGeom>
            <a:noFill/>
          </p:spPr>
          <p:txBody>
            <a:bodyPr wrap="square" rtlCol="0">
              <a:spAutoFit/>
            </a:bodyPr>
            <a:lstStyle/>
            <a:p>
              <a:r>
                <a:rPr lang="pt-BR" sz="1200" dirty="0">
                  <a:solidFill>
                    <a:schemeClr val="bg1"/>
                  </a:solidFill>
                </a:rPr>
                <a:t>POD</a:t>
              </a:r>
            </a:p>
          </p:txBody>
        </p:sp>
        <p:sp>
          <p:nvSpPr>
            <p:cNvPr id="55" name="CaixaDeTexto 54">
              <a:extLst>
                <a:ext uri="{FF2B5EF4-FFF2-40B4-BE49-F238E27FC236}">
                  <a16:creationId xmlns:a16="http://schemas.microsoft.com/office/drawing/2014/main" xmlns="" id="{73FE66B9-501A-4BCE-86CF-D79D5995E9C9}"/>
                </a:ext>
              </a:extLst>
            </p:cNvPr>
            <p:cNvSpPr txBox="1"/>
            <p:nvPr/>
          </p:nvSpPr>
          <p:spPr>
            <a:xfrm>
              <a:off x="6775139" y="3014997"/>
              <a:ext cx="579005" cy="307777"/>
            </a:xfrm>
            <a:prstGeom prst="rect">
              <a:avLst/>
            </a:prstGeom>
            <a:noFill/>
          </p:spPr>
          <p:txBody>
            <a:bodyPr wrap="none" rtlCol="0">
              <a:spAutoFit/>
            </a:bodyPr>
            <a:lstStyle/>
            <a:p>
              <a:r>
                <a:rPr lang="pt-BR" sz="1400" dirty="0"/>
                <a:t>Node</a:t>
              </a:r>
            </a:p>
          </p:txBody>
        </p:sp>
        <p:sp>
          <p:nvSpPr>
            <p:cNvPr id="56" name="Retângulo 55">
              <a:extLst>
                <a:ext uri="{FF2B5EF4-FFF2-40B4-BE49-F238E27FC236}">
                  <a16:creationId xmlns:a16="http://schemas.microsoft.com/office/drawing/2014/main" xmlns="" id="{A2749497-B98B-40E7-9C9C-F3BD6528C7CA}"/>
                </a:ext>
              </a:extLst>
            </p:cNvPr>
            <p:cNvSpPr/>
            <p:nvPr/>
          </p:nvSpPr>
          <p:spPr>
            <a:xfrm>
              <a:off x="6858321" y="4437864"/>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tângulo com Canto Diagonal Aparado 130">
              <a:extLst>
                <a:ext uri="{FF2B5EF4-FFF2-40B4-BE49-F238E27FC236}">
                  <a16:creationId xmlns:a16="http://schemas.microsoft.com/office/drawing/2014/main" xmlns="" id="{2227880E-8802-4E18-A51A-0640AAD7C28F}"/>
                </a:ext>
              </a:extLst>
            </p:cNvPr>
            <p:cNvSpPr/>
            <p:nvPr/>
          </p:nvSpPr>
          <p:spPr>
            <a:xfrm>
              <a:off x="6955735" y="4719865"/>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container</a:t>
              </a:r>
            </a:p>
            <a:p>
              <a:pPr algn="ctr"/>
              <a:r>
                <a:rPr lang="pt-BR" sz="1400" dirty="0">
                  <a:solidFill>
                    <a:schemeClr val="tx1"/>
                  </a:solidFill>
                </a:rPr>
                <a:t>App2</a:t>
              </a:r>
            </a:p>
          </p:txBody>
        </p:sp>
        <p:sp>
          <p:nvSpPr>
            <p:cNvPr id="58" name="CaixaDeTexto 57">
              <a:extLst>
                <a:ext uri="{FF2B5EF4-FFF2-40B4-BE49-F238E27FC236}">
                  <a16:creationId xmlns:a16="http://schemas.microsoft.com/office/drawing/2014/main" xmlns="" id="{C490923F-60B7-44FF-B795-F12306584237}"/>
                </a:ext>
              </a:extLst>
            </p:cNvPr>
            <p:cNvSpPr txBox="1"/>
            <p:nvPr/>
          </p:nvSpPr>
          <p:spPr>
            <a:xfrm>
              <a:off x="6907029" y="4437864"/>
              <a:ext cx="1022864" cy="276999"/>
            </a:xfrm>
            <a:prstGeom prst="rect">
              <a:avLst/>
            </a:prstGeom>
            <a:noFill/>
          </p:spPr>
          <p:txBody>
            <a:bodyPr wrap="square" rtlCol="0">
              <a:spAutoFit/>
            </a:bodyPr>
            <a:lstStyle/>
            <a:p>
              <a:r>
                <a:rPr lang="pt-BR" sz="1200" dirty="0">
                  <a:solidFill>
                    <a:schemeClr val="bg1"/>
                  </a:solidFill>
                </a:rPr>
                <a:t>POD</a:t>
              </a:r>
            </a:p>
          </p:txBody>
        </p:sp>
        <p:cxnSp>
          <p:nvCxnSpPr>
            <p:cNvPr id="59" name="Conector de seta reta 132">
              <a:extLst>
                <a:ext uri="{FF2B5EF4-FFF2-40B4-BE49-F238E27FC236}">
                  <a16:creationId xmlns:a16="http://schemas.microsoft.com/office/drawing/2014/main" xmlns="" id="{429287B8-D377-412E-B381-174452EC1793}"/>
                </a:ext>
              </a:extLst>
            </p:cNvPr>
            <p:cNvCxnSpPr>
              <a:stCxn id="46" idx="6"/>
            </p:cNvCxnSpPr>
            <p:nvPr/>
          </p:nvCxnSpPr>
          <p:spPr>
            <a:xfrm>
              <a:off x="5897272" y="3779993"/>
              <a:ext cx="951346" cy="0"/>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0" name="Retângulo de cantos arredondados 133">
              <a:extLst>
                <a:ext uri="{FF2B5EF4-FFF2-40B4-BE49-F238E27FC236}">
                  <a16:creationId xmlns:a16="http://schemas.microsoft.com/office/drawing/2014/main" xmlns="" id="{9568F8CA-B22C-4C73-9B5D-CB47C68E1478}"/>
                </a:ext>
              </a:extLst>
            </p:cNvPr>
            <p:cNvSpPr/>
            <p:nvPr/>
          </p:nvSpPr>
          <p:spPr>
            <a:xfrm>
              <a:off x="4897298" y="556526"/>
              <a:ext cx="893398" cy="471826"/>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t>DNS</a:t>
              </a:r>
            </a:p>
          </p:txBody>
        </p:sp>
        <p:cxnSp>
          <p:nvCxnSpPr>
            <p:cNvPr id="61" name="Conector de seta reta 134">
              <a:extLst>
                <a:ext uri="{FF2B5EF4-FFF2-40B4-BE49-F238E27FC236}">
                  <a16:creationId xmlns:a16="http://schemas.microsoft.com/office/drawing/2014/main" xmlns="" id="{E600FE93-FE36-400B-A352-234046324C6F}"/>
                </a:ext>
              </a:extLst>
            </p:cNvPr>
            <p:cNvCxnSpPr>
              <a:stCxn id="46" idx="0"/>
              <a:endCxn id="60" idx="2"/>
            </p:cNvCxnSpPr>
            <p:nvPr/>
          </p:nvCxnSpPr>
          <p:spPr>
            <a:xfrm flipH="1" flipV="1">
              <a:off x="5343997" y="1028352"/>
              <a:ext cx="13492" cy="2211858"/>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62" name="Retângulo com Canto Diagonal Aparado 135">
              <a:extLst>
                <a:ext uri="{FF2B5EF4-FFF2-40B4-BE49-F238E27FC236}">
                  <a16:creationId xmlns:a16="http://schemas.microsoft.com/office/drawing/2014/main" xmlns="" id="{AC5F325B-BD09-4D66-B04E-2E46F18AA234}"/>
                </a:ext>
              </a:extLst>
            </p:cNvPr>
            <p:cNvSpPr/>
            <p:nvPr/>
          </p:nvSpPr>
          <p:spPr>
            <a:xfrm>
              <a:off x="2720102" y="2091617"/>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rPr>
                <a:t>ReplicaSet</a:t>
              </a:r>
              <a:endParaRPr lang="pt-BR" sz="1200" dirty="0">
                <a:solidFill>
                  <a:schemeClr val="tx1"/>
                </a:solidFill>
              </a:endParaRPr>
            </a:p>
          </p:txBody>
        </p:sp>
        <p:sp>
          <p:nvSpPr>
            <p:cNvPr id="63" name="Retângulo com Canto Diagonal Aparado 136">
              <a:extLst>
                <a:ext uri="{FF2B5EF4-FFF2-40B4-BE49-F238E27FC236}">
                  <a16:creationId xmlns:a16="http://schemas.microsoft.com/office/drawing/2014/main" xmlns="" id="{D9E4FFE4-3B88-4853-9E26-BEEE8D019013}"/>
                </a:ext>
              </a:extLst>
            </p:cNvPr>
            <p:cNvSpPr/>
            <p:nvPr/>
          </p:nvSpPr>
          <p:spPr>
            <a:xfrm>
              <a:off x="2696675" y="1453504"/>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a:solidFill>
                    <a:schemeClr val="tx1"/>
                  </a:solidFill>
                </a:rPr>
                <a:t>Deployment</a:t>
              </a:r>
            </a:p>
          </p:txBody>
        </p:sp>
        <p:sp>
          <p:nvSpPr>
            <p:cNvPr id="64" name="CaixaDeTexto 63">
              <a:extLst>
                <a:ext uri="{FF2B5EF4-FFF2-40B4-BE49-F238E27FC236}">
                  <a16:creationId xmlns:a16="http://schemas.microsoft.com/office/drawing/2014/main" xmlns="" id="{E6042C79-8332-46AF-8B79-1194CE95D3E4}"/>
                </a:ext>
              </a:extLst>
            </p:cNvPr>
            <p:cNvSpPr txBox="1"/>
            <p:nvPr/>
          </p:nvSpPr>
          <p:spPr>
            <a:xfrm>
              <a:off x="584548" y="463809"/>
              <a:ext cx="704937" cy="307777"/>
            </a:xfrm>
            <a:prstGeom prst="rect">
              <a:avLst/>
            </a:prstGeom>
            <a:noFill/>
          </p:spPr>
          <p:txBody>
            <a:bodyPr wrap="none" rtlCol="0">
              <a:spAutoFit/>
            </a:bodyPr>
            <a:lstStyle/>
            <a:p>
              <a:r>
                <a:rPr lang="pt-BR" sz="1400" dirty="0"/>
                <a:t>Master</a:t>
              </a:r>
            </a:p>
          </p:txBody>
        </p:sp>
        <p:cxnSp>
          <p:nvCxnSpPr>
            <p:cNvPr id="65" name="Conector de seta reta 138">
              <a:extLst>
                <a:ext uri="{FF2B5EF4-FFF2-40B4-BE49-F238E27FC236}">
                  <a16:creationId xmlns:a16="http://schemas.microsoft.com/office/drawing/2014/main" xmlns="" id="{3C61EFC4-1299-48B1-AFEA-B9696DCDEB25}"/>
                </a:ext>
              </a:extLst>
            </p:cNvPr>
            <p:cNvCxnSpPr>
              <a:endCxn id="62" idx="3"/>
            </p:cNvCxnSpPr>
            <p:nvPr/>
          </p:nvCxnSpPr>
          <p:spPr>
            <a:xfrm>
              <a:off x="3238635" y="1855433"/>
              <a:ext cx="0" cy="236184"/>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6" name="CaixaDeTexto 65">
              <a:extLst>
                <a:ext uri="{FF2B5EF4-FFF2-40B4-BE49-F238E27FC236}">
                  <a16:creationId xmlns:a16="http://schemas.microsoft.com/office/drawing/2014/main" xmlns="" id="{889AD41F-F41B-46F7-8695-9CB625BE8A20}"/>
                </a:ext>
              </a:extLst>
            </p:cNvPr>
            <p:cNvSpPr txBox="1"/>
            <p:nvPr/>
          </p:nvSpPr>
          <p:spPr>
            <a:xfrm>
              <a:off x="2627490" y="1114775"/>
              <a:ext cx="701167" cy="307777"/>
            </a:xfrm>
            <a:prstGeom prst="rect">
              <a:avLst/>
            </a:prstGeom>
            <a:noFill/>
          </p:spPr>
          <p:txBody>
            <a:bodyPr wrap="square" rtlCol="0">
              <a:spAutoFit/>
            </a:bodyPr>
            <a:lstStyle/>
            <a:p>
              <a:r>
                <a:rPr lang="pt-BR" sz="1400" dirty="0"/>
                <a:t>App1</a:t>
              </a:r>
            </a:p>
          </p:txBody>
        </p:sp>
        <p:cxnSp>
          <p:nvCxnSpPr>
            <p:cNvPr id="67" name="Conector angulado 140">
              <a:extLst>
                <a:ext uri="{FF2B5EF4-FFF2-40B4-BE49-F238E27FC236}">
                  <a16:creationId xmlns:a16="http://schemas.microsoft.com/office/drawing/2014/main" xmlns="" id="{C3817E43-0E9B-4551-9C77-994B1666F11C}"/>
                </a:ext>
              </a:extLst>
            </p:cNvPr>
            <p:cNvCxnSpPr>
              <a:stCxn id="62" idx="2"/>
              <a:endCxn id="40" idx="1"/>
            </p:cNvCxnSpPr>
            <p:nvPr/>
          </p:nvCxnSpPr>
          <p:spPr>
            <a:xfrm rot="10800000" flipV="1">
              <a:off x="2609650" y="2277400"/>
              <a:ext cx="110452" cy="1525142"/>
            </a:xfrm>
            <a:prstGeom prst="bentConnector3">
              <a:avLst>
                <a:gd name="adj1" fmla="val 453570"/>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8" name="Conector angulado 141">
              <a:extLst>
                <a:ext uri="{FF2B5EF4-FFF2-40B4-BE49-F238E27FC236}">
                  <a16:creationId xmlns:a16="http://schemas.microsoft.com/office/drawing/2014/main" xmlns="" id="{71A6A6A4-12FD-483C-8D5A-5EAB2D8CC2EA}"/>
                </a:ext>
              </a:extLst>
            </p:cNvPr>
            <p:cNvCxnSpPr>
              <a:endCxn id="54" idx="0"/>
            </p:cNvCxnSpPr>
            <p:nvPr/>
          </p:nvCxnSpPr>
          <p:spPr>
            <a:xfrm>
              <a:off x="3767005" y="2303552"/>
              <a:ext cx="3651257" cy="1062691"/>
            </a:xfrm>
            <a:prstGeom prst="bent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9" name="Conector angulado 142">
              <a:extLst>
                <a:ext uri="{FF2B5EF4-FFF2-40B4-BE49-F238E27FC236}">
                  <a16:creationId xmlns:a16="http://schemas.microsoft.com/office/drawing/2014/main" xmlns="" id="{18CAFEAB-F55F-41FF-A34A-9A5B82066E5E}"/>
                </a:ext>
              </a:extLst>
            </p:cNvPr>
            <p:cNvCxnSpPr>
              <a:stCxn id="57" idx="2"/>
              <a:endCxn id="46" idx="4"/>
            </p:cNvCxnSpPr>
            <p:nvPr/>
          </p:nvCxnSpPr>
          <p:spPr>
            <a:xfrm rot="10800000">
              <a:off x="5357489" y="4319777"/>
              <a:ext cx="1598246" cy="650461"/>
            </a:xfrm>
            <a:prstGeom prst="bentConnector2">
              <a:avLst/>
            </a:prstGeom>
            <a:ln w="190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70" name="CaixaDeTexto 69">
              <a:extLst>
                <a:ext uri="{FF2B5EF4-FFF2-40B4-BE49-F238E27FC236}">
                  <a16:creationId xmlns:a16="http://schemas.microsoft.com/office/drawing/2014/main" xmlns="" id="{FEFF5258-8485-4AC0-9DFB-DF59A272B72F}"/>
                </a:ext>
              </a:extLst>
            </p:cNvPr>
            <p:cNvSpPr txBox="1"/>
            <p:nvPr/>
          </p:nvSpPr>
          <p:spPr>
            <a:xfrm>
              <a:off x="5220072" y="4970239"/>
              <a:ext cx="914096" cy="276999"/>
            </a:xfrm>
            <a:prstGeom prst="rect">
              <a:avLst/>
            </a:prstGeom>
            <a:noFill/>
          </p:spPr>
          <p:txBody>
            <a:bodyPr wrap="none" rtlCol="0">
              <a:spAutoFit/>
            </a:bodyPr>
            <a:lstStyle/>
            <a:p>
              <a:r>
                <a:rPr lang="pt-BR" sz="1200" dirty="0">
                  <a:solidFill>
                    <a:schemeClr val="accent6">
                      <a:lumMod val="75000"/>
                    </a:schemeClr>
                  </a:solidFill>
                </a:rPr>
                <a:t>http://app1</a:t>
              </a:r>
            </a:p>
          </p:txBody>
        </p:sp>
        <p:grpSp>
          <p:nvGrpSpPr>
            <p:cNvPr id="71" name="Grupo 144">
              <a:extLst>
                <a:ext uri="{FF2B5EF4-FFF2-40B4-BE49-F238E27FC236}">
                  <a16:creationId xmlns:a16="http://schemas.microsoft.com/office/drawing/2014/main" xmlns="" id="{6081327D-629D-4946-90C9-74CBAB706A4D}"/>
                </a:ext>
              </a:extLst>
            </p:cNvPr>
            <p:cNvGrpSpPr/>
            <p:nvPr/>
          </p:nvGrpSpPr>
          <p:grpSpPr>
            <a:xfrm>
              <a:off x="8309607" y="2190320"/>
              <a:ext cx="473272" cy="113232"/>
              <a:chOff x="7668344" y="2369214"/>
              <a:chExt cx="473272" cy="113232"/>
            </a:xfrm>
          </p:grpSpPr>
          <p:cxnSp>
            <p:nvCxnSpPr>
              <p:cNvPr id="122" name="Conector reto 121">
                <a:extLst>
                  <a:ext uri="{FF2B5EF4-FFF2-40B4-BE49-F238E27FC236}">
                    <a16:creationId xmlns:a16="http://schemas.microsoft.com/office/drawing/2014/main" xmlns="" id="{A3383AAE-0C27-46DB-ADC6-A7819B1E8A73}"/>
                  </a:ext>
                </a:extLst>
              </p:cNvPr>
              <p:cNvCxnSpPr/>
              <p:nvPr/>
            </p:nvCxnSpPr>
            <p:spPr>
              <a:xfrm rot="16200000" flipV="1">
                <a:off x="7865897" y="222706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3" name="Elipse 122">
                <a:extLst>
                  <a:ext uri="{FF2B5EF4-FFF2-40B4-BE49-F238E27FC236}">
                    <a16:creationId xmlns:a16="http://schemas.microsoft.com/office/drawing/2014/main" xmlns="" id="{40602137-A855-4E60-A8A2-5E7BC3930F50}"/>
                  </a:ext>
                </a:extLst>
              </p:cNvPr>
              <p:cNvSpPr/>
              <p:nvPr/>
            </p:nvSpPr>
            <p:spPr>
              <a:xfrm>
                <a:off x="8028384" y="2369214"/>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2" name="Grupo 145">
              <a:extLst>
                <a:ext uri="{FF2B5EF4-FFF2-40B4-BE49-F238E27FC236}">
                  <a16:creationId xmlns:a16="http://schemas.microsoft.com/office/drawing/2014/main" xmlns="" id="{EDB128D2-D6DB-4DD7-B473-EC5DC2E7E4DA}"/>
                </a:ext>
              </a:extLst>
            </p:cNvPr>
            <p:cNvGrpSpPr/>
            <p:nvPr/>
          </p:nvGrpSpPr>
          <p:grpSpPr>
            <a:xfrm>
              <a:off x="8309607" y="5356723"/>
              <a:ext cx="473272" cy="113232"/>
              <a:chOff x="7668344" y="2369214"/>
              <a:chExt cx="473272" cy="113232"/>
            </a:xfrm>
          </p:grpSpPr>
          <p:cxnSp>
            <p:nvCxnSpPr>
              <p:cNvPr id="120" name="Conector reto 119">
                <a:extLst>
                  <a:ext uri="{FF2B5EF4-FFF2-40B4-BE49-F238E27FC236}">
                    <a16:creationId xmlns:a16="http://schemas.microsoft.com/office/drawing/2014/main" xmlns="" id="{868C6765-80BF-4B26-BBE5-6DB8411151DD}"/>
                  </a:ext>
                </a:extLst>
              </p:cNvPr>
              <p:cNvCxnSpPr/>
              <p:nvPr/>
            </p:nvCxnSpPr>
            <p:spPr>
              <a:xfrm rot="16200000" flipV="1">
                <a:off x="7865897" y="222706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1" name="Elipse 120">
                <a:extLst>
                  <a:ext uri="{FF2B5EF4-FFF2-40B4-BE49-F238E27FC236}">
                    <a16:creationId xmlns:a16="http://schemas.microsoft.com/office/drawing/2014/main" xmlns="" id="{88BE617D-9D65-4CFE-967D-C0E77942EE1E}"/>
                  </a:ext>
                </a:extLst>
              </p:cNvPr>
              <p:cNvSpPr/>
              <p:nvPr/>
            </p:nvSpPr>
            <p:spPr>
              <a:xfrm>
                <a:off x="8028384" y="2369214"/>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73" name="Conector reto 72">
              <a:extLst>
                <a:ext uri="{FF2B5EF4-FFF2-40B4-BE49-F238E27FC236}">
                  <a16:creationId xmlns:a16="http://schemas.microsoft.com/office/drawing/2014/main" xmlns="" id="{FDC79D85-0451-4D61-B2D4-064939FD6817}"/>
                </a:ext>
              </a:extLst>
            </p:cNvPr>
            <p:cNvCxnSpPr/>
            <p:nvPr/>
          </p:nvCxnSpPr>
          <p:spPr>
            <a:xfrm flipV="1">
              <a:off x="3892694" y="608034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4" name="Elipse 73">
              <a:extLst>
                <a:ext uri="{FF2B5EF4-FFF2-40B4-BE49-F238E27FC236}">
                  <a16:creationId xmlns:a16="http://schemas.microsoft.com/office/drawing/2014/main" xmlns="" id="{C9D5F7BE-513A-4ED0-ABE4-F4B231D751D5}"/>
                </a:ext>
              </a:extLst>
            </p:cNvPr>
            <p:cNvSpPr/>
            <p:nvPr/>
          </p:nvSpPr>
          <p:spPr>
            <a:xfrm rot="5400000">
              <a:off x="3836078" y="644038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CaixaDeTexto 74">
              <a:extLst>
                <a:ext uri="{FF2B5EF4-FFF2-40B4-BE49-F238E27FC236}">
                  <a16:creationId xmlns:a16="http://schemas.microsoft.com/office/drawing/2014/main" xmlns="" id="{E58EBD10-A0C5-4AE1-901B-17BDA75DC794}"/>
                </a:ext>
              </a:extLst>
            </p:cNvPr>
            <p:cNvSpPr txBox="1"/>
            <p:nvPr/>
          </p:nvSpPr>
          <p:spPr>
            <a:xfrm>
              <a:off x="8480891" y="2287905"/>
              <a:ext cx="577402" cy="276999"/>
            </a:xfrm>
            <a:prstGeom prst="rect">
              <a:avLst/>
            </a:prstGeom>
            <a:noFill/>
          </p:spPr>
          <p:txBody>
            <a:bodyPr wrap="none" rtlCol="0">
              <a:spAutoFit/>
            </a:bodyPr>
            <a:lstStyle/>
            <a:p>
              <a:r>
                <a:rPr lang="pt-BR" sz="1200" dirty="0"/>
                <a:t>30080</a:t>
              </a:r>
            </a:p>
          </p:txBody>
        </p:sp>
        <p:sp>
          <p:nvSpPr>
            <p:cNvPr id="76" name="CaixaDeTexto 75">
              <a:extLst>
                <a:ext uri="{FF2B5EF4-FFF2-40B4-BE49-F238E27FC236}">
                  <a16:creationId xmlns:a16="http://schemas.microsoft.com/office/drawing/2014/main" xmlns="" id="{8577500E-622F-4B73-BD98-954D077FF0A5}"/>
                </a:ext>
              </a:extLst>
            </p:cNvPr>
            <p:cNvSpPr txBox="1"/>
            <p:nvPr/>
          </p:nvSpPr>
          <p:spPr>
            <a:xfrm>
              <a:off x="8480891" y="5091886"/>
              <a:ext cx="577402" cy="276999"/>
            </a:xfrm>
            <a:prstGeom prst="rect">
              <a:avLst/>
            </a:prstGeom>
            <a:noFill/>
          </p:spPr>
          <p:txBody>
            <a:bodyPr wrap="none" rtlCol="0">
              <a:spAutoFit/>
            </a:bodyPr>
            <a:lstStyle/>
            <a:p>
              <a:r>
                <a:rPr lang="pt-BR" sz="1200" dirty="0"/>
                <a:t>30080</a:t>
              </a:r>
            </a:p>
          </p:txBody>
        </p:sp>
        <p:sp>
          <p:nvSpPr>
            <p:cNvPr id="77" name="CaixaDeTexto 76">
              <a:extLst>
                <a:ext uri="{FF2B5EF4-FFF2-40B4-BE49-F238E27FC236}">
                  <a16:creationId xmlns:a16="http://schemas.microsoft.com/office/drawing/2014/main" xmlns="" id="{7F9D0D4D-E80E-4F78-A889-549B62BE7504}"/>
                </a:ext>
              </a:extLst>
            </p:cNvPr>
            <p:cNvSpPr txBox="1"/>
            <p:nvPr/>
          </p:nvSpPr>
          <p:spPr>
            <a:xfrm>
              <a:off x="3984845" y="6300471"/>
              <a:ext cx="577402" cy="276999"/>
            </a:xfrm>
            <a:prstGeom prst="rect">
              <a:avLst/>
            </a:prstGeom>
            <a:noFill/>
          </p:spPr>
          <p:txBody>
            <a:bodyPr wrap="none" rtlCol="0">
              <a:spAutoFit/>
            </a:bodyPr>
            <a:lstStyle/>
            <a:p>
              <a:r>
                <a:rPr lang="pt-BR" sz="1200" dirty="0"/>
                <a:t>30080</a:t>
              </a:r>
            </a:p>
          </p:txBody>
        </p:sp>
        <p:sp>
          <p:nvSpPr>
            <p:cNvPr id="78" name="Retângulo com Canto Diagonal Aparado 151">
              <a:extLst>
                <a:ext uri="{FF2B5EF4-FFF2-40B4-BE49-F238E27FC236}">
                  <a16:creationId xmlns:a16="http://schemas.microsoft.com/office/drawing/2014/main" xmlns="" id="{45D3FE14-1960-480B-ACA2-EB315FC96423}"/>
                </a:ext>
              </a:extLst>
            </p:cNvPr>
            <p:cNvSpPr/>
            <p:nvPr/>
          </p:nvSpPr>
          <p:spPr>
            <a:xfrm>
              <a:off x="3864874" y="1255773"/>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rPr>
                <a:t>ConfigMap</a:t>
              </a:r>
              <a:endParaRPr lang="pt-BR" sz="1200" dirty="0">
                <a:solidFill>
                  <a:schemeClr val="tx1"/>
                </a:solidFill>
              </a:endParaRPr>
            </a:p>
          </p:txBody>
        </p:sp>
        <p:sp>
          <p:nvSpPr>
            <p:cNvPr id="99" name="Retângulo com Canto Diagonal Aparado 152">
              <a:extLst>
                <a:ext uri="{FF2B5EF4-FFF2-40B4-BE49-F238E27FC236}">
                  <a16:creationId xmlns:a16="http://schemas.microsoft.com/office/drawing/2014/main" xmlns="" id="{E3A5AD2D-4336-4353-B02F-4CA38D1D3474}"/>
                </a:ext>
              </a:extLst>
            </p:cNvPr>
            <p:cNvSpPr/>
            <p:nvPr/>
          </p:nvSpPr>
          <p:spPr>
            <a:xfrm>
              <a:off x="3852829" y="1759829"/>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a:solidFill>
                    <a:schemeClr val="tx1"/>
                  </a:solidFill>
                </a:rPr>
                <a:t>Ingress</a:t>
              </a:r>
              <a:endParaRPr lang="pt-BR" sz="1200" dirty="0">
                <a:solidFill>
                  <a:schemeClr val="tx1"/>
                </a:solidFill>
              </a:endParaRPr>
            </a:p>
          </p:txBody>
        </p:sp>
        <p:cxnSp>
          <p:nvCxnSpPr>
            <p:cNvPr id="100" name="Conector angulado 153">
              <a:extLst>
                <a:ext uri="{FF2B5EF4-FFF2-40B4-BE49-F238E27FC236}">
                  <a16:creationId xmlns:a16="http://schemas.microsoft.com/office/drawing/2014/main" xmlns="" id="{64746100-6A99-42F6-AF4B-579120C4FB92}"/>
                </a:ext>
              </a:extLst>
            </p:cNvPr>
            <p:cNvCxnSpPr>
              <a:stCxn id="49" idx="0"/>
              <a:endCxn id="46" idx="4"/>
            </p:cNvCxnSpPr>
            <p:nvPr/>
          </p:nvCxnSpPr>
          <p:spPr>
            <a:xfrm flipV="1">
              <a:off x="3767005" y="4319776"/>
              <a:ext cx="1590484" cy="650462"/>
            </a:xfrm>
            <a:prstGeom prst="bentConnector2">
              <a:avLst/>
            </a:prstGeom>
            <a:ln w="190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1" name="Elipse 100">
              <a:extLst>
                <a:ext uri="{FF2B5EF4-FFF2-40B4-BE49-F238E27FC236}">
                  <a16:creationId xmlns:a16="http://schemas.microsoft.com/office/drawing/2014/main" xmlns="" id="{D31AE063-3BEB-419B-9C2C-6849BC322CEB}"/>
                </a:ext>
              </a:extLst>
            </p:cNvPr>
            <p:cNvSpPr/>
            <p:nvPr/>
          </p:nvSpPr>
          <p:spPr>
            <a:xfrm>
              <a:off x="512540" y="4452267"/>
              <a:ext cx="1079566" cy="1079566"/>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Service</a:t>
              </a:r>
            </a:p>
            <a:p>
              <a:pPr algn="ctr"/>
              <a:r>
                <a:rPr lang="pt-BR" sz="1000" dirty="0" err="1">
                  <a:solidFill>
                    <a:schemeClr val="tx1"/>
                  </a:solidFill>
                </a:rPr>
                <a:t>NodePort</a:t>
              </a:r>
              <a:endParaRPr lang="pt-BR" sz="1000" dirty="0">
                <a:solidFill>
                  <a:schemeClr val="tx1"/>
                </a:solidFill>
              </a:endParaRPr>
            </a:p>
          </p:txBody>
        </p:sp>
        <p:cxnSp>
          <p:nvCxnSpPr>
            <p:cNvPr id="102" name="Conector de seta reta 155">
              <a:extLst>
                <a:ext uri="{FF2B5EF4-FFF2-40B4-BE49-F238E27FC236}">
                  <a16:creationId xmlns:a16="http://schemas.microsoft.com/office/drawing/2014/main" xmlns="" id="{6F0EF86C-F34B-4E6E-8E56-E8B26575C5CF}"/>
                </a:ext>
              </a:extLst>
            </p:cNvPr>
            <p:cNvCxnSpPr/>
            <p:nvPr/>
          </p:nvCxnSpPr>
          <p:spPr>
            <a:xfrm>
              <a:off x="1658303" y="4992050"/>
              <a:ext cx="951346" cy="0"/>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3" name="Conector angulado 156">
              <a:extLst>
                <a:ext uri="{FF2B5EF4-FFF2-40B4-BE49-F238E27FC236}">
                  <a16:creationId xmlns:a16="http://schemas.microsoft.com/office/drawing/2014/main" xmlns="" id="{9E545114-469B-463B-B650-98608A4F131B}"/>
                </a:ext>
              </a:extLst>
            </p:cNvPr>
            <p:cNvCxnSpPr>
              <a:stCxn id="101" idx="4"/>
            </p:cNvCxnSpPr>
            <p:nvPr/>
          </p:nvCxnSpPr>
          <p:spPr>
            <a:xfrm rot="16200000" flipH="1">
              <a:off x="4378897" y="2205259"/>
              <a:ext cx="742446" cy="7395594"/>
            </a:xfrm>
            <a:prstGeom prst="bentConnector2">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04" name="Conector reto 103">
              <a:extLst>
                <a:ext uri="{FF2B5EF4-FFF2-40B4-BE49-F238E27FC236}">
                  <a16:creationId xmlns:a16="http://schemas.microsoft.com/office/drawing/2014/main" xmlns="" id="{6472922B-B1EE-421B-B5B1-3BFC4FB53360}"/>
                </a:ext>
              </a:extLst>
            </p:cNvPr>
            <p:cNvCxnSpPr/>
            <p:nvPr/>
          </p:nvCxnSpPr>
          <p:spPr>
            <a:xfrm flipV="1">
              <a:off x="8480891" y="2246937"/>
              <a:ext cx="0" cy="402452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105" name="Retângulo de cantos arredondados 158">
              <a:extLst>
                <a:ext uri="{FF2B5EF4-FFF2-40B4-BE49-F238E27FC236}">
                  <a16:creationId xmlns:a16="http://schemas.microsoft.com/office/drawing/2014/main" xmlns="" id="{5E2F07DF-3E23-4888-B228-66DE55A2D09E}"/>
                </a:ext>
              </a:extLst>
            </p:cNvPr>
            <p:cNvSpPr/>
            <p:nvPr/>
          </p:nvSpPr>
          <p:spPr>
            <a:xfrm>
              <a:off x="5897272" y="556526"/>
              <a:ext cx="893398" cy="471826"/>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a:t>API Server</a:t>
              </a:r>
            </a:p>
          </p:txBody>
        </p:sp>
        <p:sp>
          <p:nvSpPr>
            <p:cNvPr id="106" name="Retângulo 105">
              <a:extLst>
                <a:ext uri="{FF2B5EF4-FFF2-40B4-BE49-F238E27FC236}">
                  <a16:creationId xmlns:a16="http://schemas.microsoft.com/office/drawing/2014/main" xmlns="" id="{EEB6FEC0-1067-465E-8C02-0810CD87AD65}"/>
                </a:ext>
              </a:extLst>
            </p:cNvPr>
            <p:cNvSpPr/>
            <p:nvPr/>
          </p:nvSpPr>
          <p:spPr>
            <a:xfrm>
              <a:off x="2449000" y="5739958"/>
              <a:ext cx="161213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kubelet</a:t>
              </a:r>
              <a:endParaRPr lang="pt-BR" dirty="0"/>
            </a:p>
          </p:txBody>
        </p:sp>
        <p:sp>
          <p:nvSpPr>
            <p:cNvPr id="107" name="Retângulo 106">
              <a:extLst>
                <a:ext uri="{FF2B5EF4-FFF2-40B4-BE49-F238E27FC236}">
                  <a16:creationId xmlns:a16="http://schemas.microsoft.com/office/drawing/2014/main" xmlns="" id="{90C57D51-80B4-4D87-B044-DC128E4793C0}"/>
                </a:ext>
              </a:extLst>
            </p:cNvPr>
            <p:cNvSpPr/>
            <p:nvPr/>
          </p:nvSpPr>
          <p:spPr>
            <a:xfrm>
              <a:off x="6697472" y="5739958"/>
              <a:ext cx="161213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kubelet</a:t>
              </a:r>
              <a:endParaRPr lang="pt-BR" dirty="0"/>
            </a:p>
          </p:txBody>
        </p:sp>
        <p:sp>
          <p:nvSpPr>
            <p:cNvPr id="108" name="Retângulo 107">
              <a:extLst>
                <a:ext uri="{FF2B5EF4-FFF2-40B4-BE49-F238E27FC236}">
                  <a16:creationId xmlns:a16="http://schemas.microsoft.com/office/drawing/2014/main" xmlns="" id="{931B1645-5973-4CCF-A374-17A20138E4E5}"/>
                </a:ext>
              </a:extLst>
            </p:cNvPr>
            <p:cNvSpPr/>
            <p:nvPr/>
          </p:nvSpPr>
          <p:spPr>
            <a:xfrm rot="16200000">
              <a:off x="6919828" y="1484134"/>
              <a:ext cx="244267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kubelet</a:t>
              </a:r>
              <a:endParaRPr lang="pt-BR" dirty="0"/>
            </a:p>
          </p:txBody>
        </p:sp>
        <p:sp>
          <p:nvSpPr>
            <p:cNvPr id="109" name="Retângulo 108">
              <a:extLst>
                <a:ext uri="{FF2B5EF4-FFF2-40B4-BE49-F238E27FC236}">
                  <a16:creationId xmlns:a16="http://schemas.microsoft.com/office/drawing/2014/main" xmlns="" id="{61D01479-2B66-41EC-BB1C-FB4A421B7CE7}"/>
                </a:ext>
              </a:extLst>
            </p:cNvPr>
            <p:cNvSpPr/>
            <p:nvPr/>
          </p:nvSpPr>
          <p:spPr>
            <a:xfrm>
              <a:off x="733713" y="896718"/>
              <a:ext cx="1111544" cy="556786"/>
            </a:xfrm>
            <a:prstGeom prst="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App2</a:t>
              </a:r>
            </a:p>
          </p:txBody>
        </p:sp>
        <p:sp>
          <p:nvSpPr>
            <p:cNvPr id="110" name="Retângulo 109">
              <a:extLst>
                <a:ext uri="{FF2B5EF4-FFF2-40B4-BE49-F238E27FC236}">
                  <a16:creationId xmlns:a16="http://schemas.microsoft.com/office/drawing/2014/main" xmlns="" id="{9182BBC9-701E-4CA7-B8B8-BB51D14CF107}"/>
                </a:ext>
              </a:extLst>
            </p:cNvPr>
            <p:cNvSpPr/>
            <p:nvPr/>
          </p:nvSpPr>
          <p:spPr>
            <a:xfrm>
              <a:off x="733713" y="1605904"/>
              <a:ext cx="1111544" cy="556786"/>
            </a:xfrm>
            <a:prstGeom prst="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App3</a:t>
              </a:r>
            </a:p>
          </p:txBody>
        </p:sp>
        <p:sp>
          <p:nvSpPr>
            <p:cNvPr id="111" name="Elipse 110">
              <a:extLst>
                <a:ext uri="{FF2B5EF4-FFF2-40B4-BE49-F238E27FC236}">
                  <a16:creationId xmlns:a16="http://schemas.microsoft.com/office/drawing/2014/main" xmlns="" id="{77C6B1CC-E44D-4BE4-8394-660C71465754}"/>
                </a:ext>
              </a:extLst>
            </p:cNvPr>
            <p:cNvSpPr/>
            <p:nvPr/>
          </p:nvSpPr>
          <p:spPr>
            <a:xfrm rot="5400000">
              <a:off x="3853403" y="6232167"/>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2" name="Elipse 111">
              <a:extLst>
                <a:ext uri="{FF2B5EF4-FFF2-40B4-BE49-F238E27FC236}">
                  <a16:creationId xmlns:a16="http://schemas.microsoft.com/office/drawing/2014/main" xmlns="" id="{C1CC19BE-79E5-4A73-9642-86B8E75D9113}"/>
                </a:ext>
              </a:extLst>
            </p:cNvPr>
            <p:cNvSpPr/>
            <p:nvPr/>
          </p:nvSpPr>
          <p:spPr>
            <a:xfrm rot="5400000">
              <a:off x="8441600" y="5375623"/>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Elipse 112">
              <a:extLst>
                <a:ext uri="{FF2B5EF4-FFF2-40B4-BE49-F238E27FC236}">
                  <a16:creationId xmlns:a16="http://schemas.microsoft.com/office/drawing/2014/main" xmlns="" id="{ADB4319D-A4FB-40C5-9E93-B00DBE12F4F0}"/>
                </a:ext>
              </a:extLst>
            </p:cNvPr>
            <p:cNvSpPr/>
            <p:nvPr/>
          </p:nvSpPr>
          <p:spPr>
            <a:xfrm rot="5400000">
              <a:off x="8441600" y="2207645"/>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4" name="Conector reto 113">
              <a:extLst>
                <a:ext uri="{FF2B5EF4-FFF2-40B4-BE49-F238E27FC236}">
                  <a16:creationId xmlns:a16="http://schemas.microsoft.com/office/drawing/2014/main" xmlns="" id="{3030E636-30ED-47D8-94C0-F99FA29E5D2C}"/>
                </a:ext>
              </a:extLst>
            </p:cNvPr>
            <p:cNvCxnSpPr/>
            <p:nvPr/>
          </p:nvCxnSpPr>
          <p:spPr>
            <a:xfrm>
              <a:off x="3236935" y="5451926"/>
              <a:ext cx="0" cy="17697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15" name="Conector reto 114">
              <a:extLst>
                <a:ext uri="{FF2B5EF4-FFF2-40B4-BE49-F238E27FC236}">
                  <a16:creationId xmlns:a16="http://schemas.microsoft.com/office/drawing/2014/main" xmlns="" id="{D8782307-FC48-4E54-A361-D8AC105D60BD}"/>
                </a:ext>
              </a:extLst>
            </p:cNvPr>
            <p:cNvCxnSpPr/>
            <p:nvPr/>
          </p:nvCxnSpPr>
          <p:spPr>
            <a:xfrm>
              <a:off x="7503540" y="5451926"/>
              <a:ext cx="0" cy="18885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16" name="Conector reto 115">
              <a:extLst>
                <a:ext uri="{FF2B5EF4-FFF2-40B4-BE49-F238E27FC236}">
                  <a16:creationId xmlns:a16="http://schemas.microsoft.com/office/drawing/2014/main" xmlns="" id="{6DC447FE-B768-4FDA-A72C-2801BED45D65}"/>
                </a:ext>
              </a:extLst>
            </p:cNvPr>
            <p:cNvCxnSpPr/>
            <p:nvPr/>
          </p:nvCxnSpPr>
          <p:spPr>
            <a:xfrm>
              <a:off x="1289485" y="2286226"/>
              <a:ext cx="0" cy="176978"/>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7" name="Retângulo de cantos arredondados 188">
              <a:extLst>
                <a:ext uri="{FF2B5EF4-FFF2-40B4-BE49-F238E27FC236}">
                  <a16:creationId xmlns:a16="http://schemas.microsoft.com/office/drawing/2014/main" xmlns="" id="{C0524272-DF44-4B2C-85C3-8B9569564ED8}"/>
                </a:ext>
              </a:extLst>
            </p:cNvPr>
            <p:cNvSpPr/>
            <p:nvPr/>
          </p:nvSpPr>
          <p:spPr>
            <a:xfrm>
              <a:off x="6896609" y="556526"/>
              <a:ext cx="893398" cy="471826"/>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a:t>Kubeproxy</a:t>
              </a:r>
              <a:endParaRPr lang="pt-BR" sz="1100" dirty="0"/>
            </a:p>
          </p:txBody>
        </p:sp>
        <p:sp>
          <p:nvSpPr>
            <p:cNvPr id="118" name="Retângulo de cantos arredondados 189">
              <a:extLst>
                <a:ext uri="{FF2B5EF4-FFF2-40B4-BE49-F238E27FC236}">
                  <a16:creationId xmlns:a16="http://schemas.microsoft.com/office/drawing/2014/main" xmlns="" id="{124A72B1-1C9C-481E-BE24-625DD36F83A0}"/>
                </a:ext>
              </a:extLst>
            </p:cNvPr>
            <p:cNvSpPr/>
            <p:nvPr/>
          </p:nvSpPr>
          <p:spPr>
            <a:xfrm>
              <a:off x="5896576" y="1139620"/>
              <a:ext cx="893398" cy="471826"/>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a:t>etcd</a:t>
              </a:r>
              <a:endParaRPr lang="pt-BR" sz="1100" dirty="0"/>
            </a:p>
          </p:txBody>
        </p:sp>
        <p:sp>
          <p:nvSpPr>
            <p:cNvPr id="119" name="CaixaDeTexto 118">
              <a:extLst>
                <a:ext uri="{FF2B5EF4-FFF2-40B4-BE49-F238E27FC236}">
                  <a16:creationId xmlns:a16="http://schemas.microsoft.com/office/drawing/2014/main" xmlns="" id="{8C81116E-FA8A-447B-B197-2E92546C4F64}"/>
                </a:ext>
              </a:extLst>
            </p:cNvPr>
            <p:cNvSpPr txBox="1"/>
            <p:nvPr/>
          </p:nvSpPr>
          <p:spPr>
            <a:xfrm>
              <a:off x="446497" y="93132"/>
              <a:ext cx="981038" cy="307777"/>
            </a:xfrm>
            <a:prstGeom prst="rect">
              <a:avLst/>
            </a:prstGeom>
            <a:noFill/>
          </p:spPr>
          <p:txBody>
            <a:bodyPr wrap="none" rtlCol="0">
              <a:spAutoFit/>
            </a:bodyPr>
            <a:lstStyle/>
            <a:p>
              <a:r>
                <a:rPr lang="pt-BR" sz="1400" dirty="0"/>
                <a:t>Visão geral</a:t>
              </a:r>
            </a:p>
          </p:txBody>
        </p:sp>
      </p:grpSp>
    </p:spTree>
    <p:extLst>
      <p:ext uri="{BB962C8B-B14F-4D97-AF65-F5344CB8AC3E}">
        <p14:creationId xmlns:p14="http://schemas.microsoft.com/office/powerpoint/2010/main" val="2508336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 name="CaixaDeTexto 2">
            <a:extLst>
              <a:ext uri="{FF2B5EF4-FFF2-40B4-BE49-F238E27FC236}">
                <a16:creationId xmlns:a16="http://schemas.microsoft.com/office/drawing/2014/main" xmlns="" id="{DD5EF79F-E7B6-4B55-9489-8BF9D274368B}"/>
              </a:ext>
            </a:extLst>
          </p:cNvPr>
          <p:cNvSpPr txBox="1"/>
          <p:nvPr/>
        </p:nvSpPr>
        <p:spPr>
          <a:xfrm>
            <a:off x="3752292" y="875854"/>
            <a:ext cx="482696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Origem</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xmlns="" id="{0DC4CF0F-B06D-4DED-8463-81BDF9981989}"/>
              </a:ext>
            </a:extLst>
          </p:cNvPr>
          <p:cNvSpPr txBox="1"/>
          <p:nvPr/>
        </p:nvSpPr>
        <p:spPr>
          <a:xfrm>
            <a:off x="4352710" y="3229600"/>
            <a:ext cx="9237094" cy="1938992"/>
          </a:xfrm>
          <a:prstGeom prst="rect">
            <a:avLst/>
          </a:prstGeom>
          <a:noFill/>
        </p:spPr>
        <p:txBody>
          <a:bodyPr wrap="square" rtlCol="0">
            <a:spAutoFit/>
          </a:bodyPr>
          <a:lstStyle/>
          <a:p>
            <a:pPr algn="ctr"/>
            <a:r>
              <a:rPr lang="pt-BR" sz="4000" i="1" dirty="0" smtClean="0"/>
              <a:t>O Google está executando </a:t>
            </a:r>
            <a:r>
              <a:rPr lang="pt-BR" sz="4000" i="1" dirty="0" err="1" smtClean="0"/>
              <a:t>workloads</a:t>
            </a:r>
            <a:r>
              <a:rPr lang="pt-BR" sz="4000" i="1" dirty="0" smtClean="0"/>
              <a:t> </a:t>
            </a:r>
            <a:r>
              <a:rPr lang="pt-BR" sz="4000" i="1" dirty="0" err="1" smtClean="0"/>
              <a:t>conteinerizados</a:t>
            </a:r>
            <a:r>
              <a:rPr lang="pt-BR" sz="4000" i="1" dirty="0" smtClean="0"/>
              <a:t> em produção há mais de uma década.</a:t>
            </a:r>
            <a:endParaRPr lang="pt-BR" sz="4000" i="1" dirty="0"/>
          </a:p>
        </p:txBody>
      </p:sp>
      <p:sp>
        <p:nvSpPr>
          <p:cNvPr id="9" name="CaixaDeTexto 8">
            <a:extLst>
              <a:ext uri="{FF2B5EF4-FFF2-40B4-BE49-F238E27FC236}">
                <a16:creationId xmlns:a16="http://schemas.microsoft.com/office/drawing/2014/main" xmlns="" id="{D4DC3362-AB42-454D-ADF3-4482AA9D4F9D}"/>
              </a:ext>
            </a:extLst>
          </p:cNvPr>
          <p:cNvSpPr txBox="1"/>
          <p:nvPr/>
        </p:nvSpPr>
        <p:spPr>
          <a:xfrm>
            <a:off x="4269822" y="7077798"/>
            <a:ext cx="9402895" cy="461665"/>
          </a:xfrm>
          <a:prstGeom prst="rect">
            <a:avLst/>
          </a:prstGeom>
          <a:noFill/>
        </p:spPr>
        <p:txBody>
          <a:bodyPr wrap="none" rtlCol="0">
            <a:spAutoFit/>
          </a:bodyPr>
          <a:lstStyle/>
          <a:p>
            <a:pPr algn="ctr"/>
            <a:r>
              <a:rPr lang="en-US" sz="2400" dirty="0"/>
              <a:t>https://blog.kubernetes.io/2015/04/borg-predecessor-to-kubernetes.html</a:t>
            </a:r>
            <a:endParaRPr lang="pt-BR" sz="2400" dirty="0"/>
          </a:p>
        </p:txBody>
      </p:sp>
      <p:sp>
        <p:nvSpPr>
          <p:cNvPr id="11" name="CaixaDeTexto 10">
            <a:extLst>
              <a:ext uri="{FF2B5EF4-FFF2-40B4-BE49-F238E27FC236}">
                <a16:creationId xmlns:a16="http://schemas.microsoft.com/office/drawing/2014/main" xmlns="" id="{7635C813-5244-43CA-B996-B343DAACE7B8}"/>
              </a:ext>
            </a:extLst>
          </p:cNvPr>
          <p:cNvSpPr txBox="1"/>
          <p:nvPr/>
        </p:nvSpPr>
        <p:spPr>
          <a:xfrm>
            <a:off x="4668473" y="3079623"/>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7" name="CaixaDeTexto 36">
            <a:extLst>
              <a:ext uri="{FF2B5EF4-FFF2-40B4-BE49-F238E27FC236}">
                <a16:creationId xmlns:a16="http://schemas.microsoft.com/office/drawing/2014/main" xmlns="" id="{934A8916-2396-4DF4-A2C3-37307889E0F4}"/>
              </a:ext>
            </a:extLst>
          </p:cNvPr>
          <p:cNvSpPr txBox="1"/>
          <p:nvPr/>
        </p:nvSpPr>
        <p:spPr>
          <a:xfrm>
            <a:off x="10126131" y="4322701"/>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Tree>
    <p:extLst>
      <p:ext uri="{BB962C8B-B14F-4D97-AF65-F5344CB8AC3E}">
        <p14:creationId xmlns:p14="http://schemas.microsoft.com/office/powerpoint/2010/main" val="1856350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xmlns="" id="{0DC4CF0F-B06D-4DED-8463-81BDF9981989}"/>
              </a:ext>
            </a:extLst>
          </p:cNvPr>
          <p:cNvSpPr txBox="1"/>
          <p:nvPr/>
        </p:nvSpPr>
        <p:spPr>
          <a:xfrm>
            <a:off x="4352710" y="3229600"/>
            <a:ext cx="9237094" cy="3170099"/>
          </a:xfrm>
          <a:prstGeom prst="rect">
            <a:avLst/>
          </a:prstGeom>
          <a:noFill/>
        </p:spPr>
        <p:txBody>
          <a:bodyPr wrap="square" rtlCol="0">
            <a:spAutoFit/>
          </a:bodyPr>
          <a:lstStyle/>
          <a:p>
            <a:pPr algn="ctr"/>
            <a:r>
              <a:rPr lang="pt-BR" sz="4000" i="1" dirty="0" smtClean="0"/>
              <a:t>O Sistema </a:t>
            </a:r>
            <a:r>
              <a:rPr lang="pt-BR" sz="4000" b="1" i="1" dirty="0" err="1" smtClean="0"/>
              <a:t>Borg</a:t>
            </a:r>
            <a:r>
              <a:rPr lang="pt-BR" sz="4000" i="1" dirty="0" smtClean="0"/>
              <a:t> do Google é um gerenciador de cluster que executa centenas de milhares de aplicações diferentes, em diversos clusters, com até dez mil máquinas cada.</a:t>
            </a:r>
            <a:endParaRPr lang="pt-BR" sz="4000" i="1" dirty="0"/>
          </a:p>
        </p:txBody>
      </p:sp>
      <p:sp>
        <p:nvSpPr>
          <p:cNvPr id="9" name="CaixaDeTexto 8">
            <a:extLst>
              <a:ext uri="{FF2B5EF4-FFF2-40B4-BE49-F238E27FC236}">
                <a16:creationId xmlns:a16="http://schemas.microsoft.com/office/drawing/2014/main" xmlns="" id="{D4DC3362-AB42-454D-ADF3-4482AA9D4F9D}"/>
              </a:ext>
            </a:extLst>
          </p:cNvPr>
          <p:cNvSpPr txBox="1"/>
          <p:nvPr/>
        </p:nvSpPr>
        <p:spPr>
          <a:xfrm>
            <a:off x="5719683" y="7077798"/>
            <a:ext cx="6503192" cy="461665"/>
          </a:xfrm>
          <a:prstGeom prst="rect">
            <a:avLst/>
          </a:prstGeom>
          <a:noFill/>
        </p:spPr>
        <p:txBody>
          <a:bodyPr wrap="none" rtlCol="0">
            <a:spAutoFit/>
          </a:bodyPr>
          <a:lstStyle/>
          <a:p>
            <a:pPr algn="ctr"/>
            <a:r>
              <a:rPr lang="en-US" sz="2400" dirty="0"/>
              <a:t>https://research.google.com/pubs/pub43438.html</a:t>
            </a:r>
            <a:endParaRPr lang="pt-BR" sz="2400" dirty="0"/>
          </a:p>
        </p:txBody>
      </p:sp>
      <p:sp>
        <p:nvSpPr>
          <p:cNvPr id="11" name="CaixaDeTexto 10">
            <a:extLst>
              <a:ext uri="{FF2B5EF4-FFF2-40B4-BE49-F238E27FC236}">
                <a16:creationId xmlns:a16="http://schemas.microsoft.com/office/drawing/2014/main" xmlns="" id="{7635C813-5244-43CA-B996-B343DAACE7B8}"/>
              </a:ext>
            </a:extLst>
          </p:cNvPr>
          <p:cNvSpPr txBox="1"/>
          <p:nvPr/>
        </p:nvSpPr>
        <p:spPr>
          <a:xfrm>
            <a:off x="5183959" y="3079623"/>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7" name="CaixaDeTexto 36">
            <a:extLst>
              <a:ext uri="{FF2B5EF4-FFF2-40B4-BE49-F238E27FC236}">
                <a16:creationId xmlns:a16="http://schemas.microsoft.com/office/drawing/2014/main" xmlns="" id="{934A8916-2396-4DF4-A2C3-37307889E0F4}"/>
              </a:ext>
            </a:extLst>
          </p:cNvPr>
          <p:cNvSpPr txBox="1"/>
          <p:nvPr/>
        </p:nvSpPr>
        <p:spPr>
          <a:xfrm>
            <a:off x="11200188" y="5608344"/>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5" name="CaixaDeTexto 34">
            <a:extLst>
              <a:ext uri="{FF2B5EF4-FFF2-40B4-BE49-F238E27FC236}">
                <a16:creationId xmlns:a16="http://schemas.microsoft.com/office/drawing/2014/main" xmlns="" id="{A6305ED7-C53E-4567-9A1F-023096DAD2B1}"/>
              </a:ext>
            </a:extLst>
          </p:cNvPr>
          <p:cNvSpPr txBox="1"/>
          <p:nvPr/>
        </p:nvSpPr>
        <p:spPr>
          <a:xfrm>
            <a:off x="3752292" y="875854"/>
            <a:ext cx="482696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Origem</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928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xmlns="" id="{0DC4CF0F-B06D-4DED-8463-81BDF9981989}"/>
              </a:ext>
            </a:extLst>
          </p:cNvPr>
          <p:cNvSpPr txBox="1"/>
          <p:nvPr/>
        </p:nvSpPr>
        <p:spPr>
          <a:xfrm>
            <a:off x="4917809" y="3762398"/>
            <a:ext cx="8290945" cy="3170099"/>
          </a:xfrm>
          <a:prstGeom prst="rect">
            <a:avLst/>
          </a:prstGeom>
          <a:noFill/>
        </p:spPr>
        <p:txBody>
          <a:bodyPr wrap="square" rtlCol="0">
            <a:spAutoFit/>
          </a:bodyPr>
          <a:lstStyle/>
          <a:p>
            <a:pPr algn="ctr"/>
            <a:r>
              <a:rPr lang="pt-BR" sz="4000" i="1" dirty="0" smtClean="0"/>
              <a:t>Nós incorporamos as melhores ideias do </a:t>
            </a:r>
            <a:r>
              <a:rPr lang="pt-BR" sz="4000" i="1" dirty="0" err="1" smtClean="0"/>
              <a:t>Borg</a:t>
            </a:r>
            <a:r>
              <a:rPr lang="pt-BR" sz="4000" i="1" dirty="0" smtClean="0"/>
              <a:t> no </a:t>
            </a:r>
            <a:r>
              <a:rPr lang="pt-BR" sz="4000" i="1" dirty="0" err="1" smtClean="0"/>
              <a:t>Kubernetes</a:t>
            </a:r>
            <a:r>
              <a:rPr lang="pt-BR" sz="4000" i="1" dirty="0" smtClean="0"/>
              <a:t> e tentamos melhorar alguns pontos negativos que os usuários identificaram com o </a:t>
            </a:r>
            <a:r>
              <a:rPr lang="pt-BR" sz="4000" i="1" dirty="0" err="1" smtClean="0"/>
              <a:t>Borg</a:t>
            </a:r>
            <a:r>
              <a:rPr lang="pt-BR" sz="4000" i="1" dirty="0" smtClean="0"/>
              <a:t> ao longo dos anos</a:t>
            </a:r>
            <a:r>
              <a:rPr lang="en-US" sz="4000" i="1" dirty="0" smtClean="0"/>
              <a:t>.</a:t>
            </a:r>
            <a:endParaRPr lang="pt-BR" sz="4000" i="1" dirty="0"/>
          </a:p>
        </p:txBody>
      </p:sp>
      <p:sp>
        <p:nvSpPr>
          <p:cNvPr id="11" name="CaixaDeTexto 10">
            <a:extLst>
              <a:ext uri="{FF2B5EF4-FFF2-40B4-BE49-F238E27FC236}">
                <a16:creationId xmlns:a16="http://schemas.microsoft.com/office/drawing/2014/main" xmlns="" id="{7635C813-5244-43CA-B996-B343DAACE7B8}"/>
              </a:ext>
            </a:extLst>
          </p:cNvPr>
          <p:cNvSpPr txBox="1"/>
          <p:nvPr/>
        </p:nvSpPr>
        <p:spPr>
          <a:xfrm>
            <a:off x="4695945" y="3564584"/>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7" name="CaixaDeTexto 36">
            <a:extLst>
              <a:ext uri="{FF2B5EF4-FFF2-40B4-BE49-F238E27FC236}">
                <a16:creationId xmlns:a16="http://schemas.microsoft.com/office/drawing/2014/main" xmlns="" id="{934A8916-2396-4DF4-A2C3-37307889E0F4}"/>
              </a:ext>
            </a:extLst>
          </p:cNvPr>
          <p:cNvSpPr txBox="1"/>
          <p:nvPr/>
        </p:nvSpPr>
        <p:spPr>
          <a:xfrm>
            <a:off x="10747135" y="6100359"/>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5" name="CaixaDeTexto 34">
            <a:extLst>
              <a:ext uri="{FF2B5EF4-FFF2-40B4-BE49-F238E27FC236}">
                <a16:creationId xmlns:a16="http://schemas.microsoft.com/office/drawing/2014/main" xmlns="" id="{A6305ED7-C53E-4567-9A1F-023096DAD2B1}"/>
              </a:ext>
            </a:extLst>
          </p:cNvPr>
          <p:cNvSpPr txBox="1"/>
          <p:nvPr/>
        </p:nvSpPr>
        <p:spPr>
          <a:xfrm>
            <a:off x="3752292" y="875854"/>
            <a:ext cx="482696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Origem</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sp>
        <p:nvSpPr>
          <p:cNvPr id="38" name="CaixaDeTexto 37">
            <a:extLst>
              <a:ext uri="{FF2B5EF4-FFF2-40B4-BE49-F238E27FC236}">
                <a16:creationId xmlns:a16="http://schemas.microsoft.com/office/drawing/2014/main" xmlns="" id="{C00860BF-F6A0-4140-9267-A5774A152220}"/>
              </a:ext>
            </a:extLst>
          </p:cNvPr>
          <p:cNvSpPr txBox="1"/>
          <p:nvPr/>
        </p:nvSpPr>
        <p:spPr>
          <a:xfrm>
            <a:off x="4269809" y="7703594"/>
            <a:ext cx="9402895" cy="461665"/>
          </a:xfrm>
          <a:prstGeom prst="rect">
            <a:avLst/>
          </a:prstGeom>
          <a:noFill/>
        </p:spPr>
        <p:txBody>
          <a:bodyPr wrap="none" rtlCol="0">
            <a:spAutoFit/>
          </a:bodyPr>
          <a:lstStyle/>
          <a:p>
            <a:pPr algn="ctr"/>
            <a:r>
              <a:rPr lang="en-US" sz="2400" dirty="0"/>
              <a:t>https://blog.kubernetes.io/2015/04/borg-predecessor-to-kubernetes.html</a:t>
            </a:r>
            <a:endParaRPr lang="pt-BR" sz="2400" dirty="0"/>
          </a:p>
        </p:txBody>
      </p:sp>
      <p:sp>
        <p:nvSpPr>
          <p:cNvPr id="2" name="CaixaDeTexto 1">
            <a:extLst>
              <a:ext uri="{FF2B5EF4-FFF2-40B4-BE49-F238E27FC236}">
                <a16:creationId xmlns:a16="http://schemas.microsoft.com/office/drawing/2014/main" xmlns="" id="{CDB493BB-2804-415F-936B-2F332B06B56D}"/>
              </a:ext>
            </a:extLst>
          </p:cNvPr>
          <p:cNvSpPr txBox="1"/>
          <p:nvPr/>
        </p:nvSpPr>
        <p:spPr>
          <a:xfrm>
            <a:off x="4130846" y="2260886"/>
            <a:ext cx="9680820" cy="892552"/>
          </a:xfrm>
          <a:prstGeom prst="rect">
            <a:avLst/>
          </a:prstGeom>
          <a:noFill/>
        </p:spPr>
        <p:txBody>
          <a:bodyPr wrap="square" rtlCol="0">
            <a:spAutoFit/>
          </a:bodyPr>
          <a:lstStyle/>
          <a:p>
            <a:pPr algn="ctr"/>
            <a:r>
              <a:rPr lang="pt-BR" sz="2600" dirty="0" smtClean="0"/>
              <a:t>Muitos dos desenvolvedores do Google que trabalham no </a:t>
            </a:r>
            <a:r>
              <a:rPr lang="pt-BR" sz="2600" i="1" dirty="0" err="1" smtClean="0"/>
              <a:t>Kubernetes</a:t>
            </a:r>
            <a:r>
              <a:rPr lang="pt-BR" sz="2600" dirty="0" smtClean="0"/>
              <a:t> eram anteriormente desenvolvedores no projeto </a:t>
            </a:r>
            <a:r>
              <a:rPr lang="pt-BR" sz="2600" i="1" dirty="0" smtClean="0"/>
              <a:t>Borg</a:t>
            </a:r>
            <a:r>
              <a:rPr lang="pt-BR" sz="2600" dirty="0" smtClean="0"/>
              <a:t>.</a:t>
            </a:r>
            <a:endParaRPr lang="pt-BR" sz="2600" dirty="0"/>
          </a:p>
        </p:txBody>
      </p:sp>
    </p:spTree>
    <p:extLst>
      <p:ext uri="{BB962C8B-B14F-4D97-AF65-F5344CB8AC3E}">
        <p14:creationId xmlns:p14="http://schemas.microsoft.com/office/powerpoint/2010/main" val="57027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xmlns="" id="{D5840F74-5637-4C22-878F-3C901E050555}"/>
              </a:ext>
            </a:extLst>
          </p:cNvPr>
          <p:cNvGrpSpPr/>
          <p:nvPr/>
        </p:nvGrpSpPr>
        <p:grpSpPr>
          <a:xfrm>
            <a:off x="1404281" y="2319115"/>
            <a:ext cx="13220245" cy="6408711"/>
            <a:chOff x="1404281" y="2319115"/>
            <a:chExt cx="13220245" cy="6408711"/>
          </a:xfrm>
        </p:grpSpPr>
        <p:pic>
          <p:nvPicPr>
            <p:cNvPr id="60" name="Picture 10">
              <a:extLst>
                <a:ext uri="{FF2B5EF4-FFF2-40B4-BE49-F238E27FC236}">
                  <a16:creationId xmlns:a16="http://schemas.microsoft.com/office/drawing/2014/main" xmlns="" id="{C349A205-6B74-462B-A048-2D0C55EF2D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074" r="-1"/>
            <a:stretch/>
          </p:blipFill>
          <p:spPr bwMode="auto">
            <a:xfrm>
              <a:off x="10669370" y="2738962"/>
              <a:ext cx="3955156"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 name="Retângulo 60">
              <a:extLst>
                <a:ext uri="{FF2B5EF4-FFF2-40B4-BE49-F238E27FC236}">
                  <a16:creationId xmlns:a16="http://schemas.microsoft.com/office/drawing/2014/main" xmlns="" id="{0CE7D364-F5F2-433C-8988-0640DF6FA72C}"/>
                </a:ext>
              </a:extLst>
            </p:cNvPr>
            <p:cNvSpPr/>
            <p:nvPr/>
          </p:nvSpPr>
          <p:spPr>
            <a:xfrm>
              <a:off x="10669370" y="2463131"/>
              <a:ext cx="3528391" cy="5996385"/>
            </a:xfrm>
            <a:prstGeom prst="rect">
              <a:avLst/>
            </a:prstGeom>
            <a:gradFill flip="none" rotWithShape="1">
              <a:gsLst>
                <a:gs pos="0">
                  <a:schemeClr val="bg1"/>
                </a:gs>
                <a:gs pos="0">
                  <a:schemeClr val="bg1"/>
                </a:gs>
                <a:gs pos="10000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2" name="Picture 9">
              <a:extLst>
                <a:ext uri="{FF2B5EF4-FFF2-40B4-BE49-F238E27FC236}">
                  <a16:creationId xmlns:a16="http://schemas.microsoft.com/office/drawing/2014/main" xmlns="" id="{0D60BD1F-D417-406D-8010-19D1EC9DBC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6"/>
            <a:stretch/>
          </p:blipFill>
          <p:spPr bwMode="auto">
            <a:xfrm>
              <a:off x="1632964" y="2853165"/>
              <a:ext cx="7020181" cy="5299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Retângulo 62">
              <a:extLst>
                <a:ext uri="{FF2B5EF4-FFF2-40B4-BE49-F238E27FC236}">
                  <a16:creationId xmlns:a16="http://schemas.microsoft.com/office/drawing/2014/main" xmlns="" id="{9FCCA7DA-215A-4E89-AF73-D1A19E89A465}"/>
                </a:ext>
              </a:extLst>
            </p:cNvPr>
            <p:cNvSpPr/>
            <p:nvPr/>
          </p:nvSpPr>
          <p:spPr>
            <a:xfrm>
              <a:off x="1404281" y="2319115"/>
              <a:ext cx="7537466" cy="6408711"/>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4" name="Picture 9">
              <a:extLst>
                <a:ext uri="{FF2B5EF4-FFF2-40B4-BE49-F238E27FC236}">
                  <a16:creationId xmlns:a16="http://schemas.microsoft.com/office/drawing/2014/main" xmlns="" id="{7D4CF73A-C982-450B-A20B-CF62FEFC12B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6184" b="26147"/>
            <a:stretch/>
          </p:blipFill>
          <p:spPr bwMode="auto">
            <a:xfrm>
              <a:off x="4815745" y="4161367"/>
              <a:ext cx="1703101" cy="811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6">
              <a:extLst>
                <a:ext uri="{FF2B5EF4-FFF2-40B4-BE49-F238E27FC236}">
                  <a16:creationId xmlns:a16="http://schemas.microsoft.com/office/drawing/2014/main" xmlns="" id="{F3E4F12B-A960-4A2B-91CF-35CBF8163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0115" y="5133594"/>
              <a:ext cx="3663252" cy="934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7">
              <a:extLst>
                <a:ext uri="{FF2B5EF4-FFF2-40B4-BE49-F238E27FC236}">
                  <a16:creationId xmlns:a16="http://schemas.microsoft.com/office/drawing/2014/main" xmlns="" id="{9515CCAF-D89B-41D0-8855-AD138B67CC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5591" y="6170327"/>
              <a:ext cx="1929808" cy="1209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8">
              <a:extLst>
                <a:ext uri="{FF2B5EF4-FFF2-40B4-BE49-F238E27FC236}">
                  <a16:creationId xmlns:a16="http://schemas.microsoft.com/office/drawing/2014/main" xmlns="" id="{CE84B35B-C3B2-4784-9620-6DB982F1D06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0355" y="6141912"/>
              <a:ext cx="1487866" cy="67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8" name="Retângulo 67">
              <a:extLst>
                <a:ext uri="{FF2B5EF4-FFF2-40B4-BE49-F238E27FC236}">
                  <a16:creationId xmlns:a16="http://schemas.microsoft.com/office/drawing/2014/main" xmlns="" id="{F01851B6-456A-4C5D-8F97-EC183E9BD271}"/>
                </a:ext>
              </a:extLst>
            </p:cNvPr>
            <p:cNvSpPr/>
            <p:nvPr/>
          </p:nvSpPr>
          <p:spPr>
            <a:xfrm>
              <a:off x="9277731" y="7359675"/>
              <a:ext cx="5136054" cy="667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CaixaDeTexto 68">
              <a:extLst>
                <a:ext uri="{FF2B5EF4-FFF2-40B4-BE49-F238E27FC236}">
                  <a16:creationId xmlns:a16="http://schemas.microsoft.com/office/drawing/2014/main" xmlns="" id="{DFF0F376-CA84-49F9-87A0-B03762DD7B3C}"/>
                </a:ext>
              </a:extLst>
            </p:cNvPr>
            <p:cNvSpPr txBox="1"/>
            <p:nvPr/>
          </p:nvSpPr>
          <p:spPr>
            <a:xfrm>
              <a:off x="5294619" y="2319115"/>
              <a:ext cx="3129843" cy="769441"/>
            </a:xfrm>
            <a:prstGeom prst="rect">
              <a:avLst/>
            </a:prstGeom>
            <a:noFill/>
          </p:spPr>
          <p:txBody>
            <a:bodyPr wrap="square" rtlCol="0">
              <a:spAutoFit/>
            </a:bodyPr>
            <a:lstStyle/>
            <a:p>
              <a:r>
                <a:rPr lang="pt-BR" sz="4400" b="1" dirty="0">
                  <a:solidFill>
                    <a:schemeClr val="tx2"/>
                  </a:solidFill>
                </a:rPr>
                <a:t>na nuvem</a:t>
              </a:r>
            </a:p>
          </p:txBody>
        </p:sp>
        <p:sp>
          <p:nvSpPr>
            <p:cNvPr id="71" name="CaixaDeTexto 70">
              <a:extLst>
                <a:ext uri="{FF2B5EF4-FFF2-40B4-BE49-F238E27FC236}">
                  <a16:creationId xmlns:a16="http://schemas.microsoft.com/office/drawing/2014/main" xmlns="" id="{D125F7B7-7E3E-4ED6-B76E-4E35A344686E}"/>
                </a:ext>
              </a:extLst>
            </p:cNvPr>
            <p:cNvSpPr txBox="1"/>
            <p:nvPr/>
          </p:nvSpPr>
          <p:spPr>
            <a:xfrm>
              <a:off x="9277731" y="7277097"/>
              <a:ext cx="5328022" cy="769441"/>
            </a:xfrm>
            <a:prstGeom prst="rect">
              <a:avLst/>
            </a:prstGeom>
            <a:noFill/>
          </p:spPr>
          <p:txBody>
            <a:bodyPr wrap="square" rtlCol="0">
              <a:spAutoFit/>
            </a:bodyPr>
            <a:lstStyle/>
            <a:p>
              <a:r>
                <a:rPr lang="pt-BR" sz="4400" b="1" dirty="0">
                  <a:solidFill>
                    <a:schemeClr val="tx2"/>
                  </a:solidFill>
                </a:rPr>
                <a:t>em casa (</a:t>
              </a:r>
              <a:r>
                <a:rPr lang="pt-BR" sz="4400" b="1" dirty="0" err="1">
                  <a:solidFill>
                    <a:schemeClr val="tx2"/>
                  </a:solidFill>
                </a:rPr>
                <a:t>on-premise</a:t>
              </a:r>
              <a:r>
                <a:rPr lang="pt-BR" sz="4400" b="1" dirty="0">
                  <a:solidFill>
                    <a:schemeClr val="tx2"/>
                  </a:solidFill>
                </a:rPr>
                <a:t>)</a:t>
              </a:r>
            </a:p>
          </p:txBody>
        </p:sp>
      </p:grpSp>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1015663"/>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pt-BR" sz="1100" b="1" dirty="0" smtClean="0">
                  <a:solidFill>
                    <a:schemeClr val="bg2"/>
                  </a:solidFill>
                  <a:latin typeface="Arial" panose="020B0604020202020204" pitchFamily="34" charset="0"/>
                  <a:cs typeface="Arial" panose="020B0604020202020204" pitchFamily="34" charset="0"/>
                </a:rPr>
                <a:t>arquiteto de software  e consultor de tecnologia</a:t>
              </a:r>
              <a:endParaRPr lang="pt-BR"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 name="CaixaDeTexto 2">
            <a:extLst>
              <a:ext uri="{FF2B5EF4-FFF2-40B4-BE49-F238E27FC236}">
                <a16:creationId xmlns:a16="http://schemas.microsoft.com/office/drawing/2014/main" xmlns="" id="{DD5EF79F-E7B6-4B55-9489-8BF9D274368B}"/>
              </a:ext>
            </a:extLst>
          </p:cNvPr>
          <p:cNvSpPr txBox="1"/>
          <p:nvPr/>
        </p:nvSpPr>
        <p:spPr>
          <a:xfrm>
            <a:off x="3752292" y="875854"/>
            <a:ext cx="2877711"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Portabilidade</a:t>
            </a:r>
            <a:endParaRPr lang="pt-BR" sz="3600" i="1" dirty="0">
              <a:latin typeface="Arial" panose="020B0604020202020204" pitchFamily="34" charset="0"/>
              <a:cs typeface="Arial" panose="020B0604020202020204" pitchFamily="34" charset="0"/>
            </a:endParaRPr>
          </a:p>
        </p:txBody>
      </p:sp>
      <p:sp>
        <p:nvSpPr>
          <p:cNvPr id="11" name="Retângulo 10">
            <a:extLst>
              <a:ext uri="{FF2B5EF4-FFF2-40B4-BE49-F238E27FC236}">
                <a16:creationId xmlns:a16="http://schemas.microsoft.com/office/drawing/2014/main" xmlns="" id="{650F6C58-08B0-4C89-8D51-B02C8AE5D72D}"/>
              </a:ext>
            </a:extLst>
          </p:cNvPr>
          <p:cNvSpPr/>
          <p:nvPr/>
        </p:nvSpPr>
        <p:spPr>
          <a:xfrm>
            <a:off x="9118979" y="875854"/>
            <a:ext cx="3534364" cy="3521975"/>
          </a:xfrm>
          <a:prstGeom prst="rect">
            <a:avLst/>
          </a:prstGeom>
          <a:solidFill>
            <a:srgbClr val="FFFFFF">
              <a:alpha val="69804"/>
            </a:srgb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xmlns="" id="{429791FC-141F-4AE5-829B-508177FB00C7}"/>
              </a:ext>
            </a:extLst>
          </p:cNvPr>
          <p:cNvSpPr txBox="1"/>
          <p:nvPr/>
        </p:nvSpPr>
        <p:spPr>
          <a:xfrm>
            <a:off x="9263938" y="1034847"/>
            <a:ext cx="2610010" cy="2970685"/>
          </a:xfrm>
          <a:prstGeom prst="rect">
            <a:avLst/>
          </a:prstGeom>
          <a:noFill/>
        </p:spPr>
        <p:txBody>
          <a:bodyPr wrap="none" rtlCol="0">
            <a:spAutoFit/>
          </a:bodyPr>
          <a:lstStyle/>
          <a:p>
            <a:pPr marL="457200" indent="-457200">
              <a:lnSpc>
                <a:spcPct val="150000"/>
              </a:lnSpc>
              <a:buFont typeface="Wingdings" panose="05000000000000000000" pitchFamily="2" charset="2"/>
              <a:buChar char="ü"/>
            </a:pPr>
            <a:r>
              <a:rPr lang="pt-BR" sz="3200" b="1" i="1" dirty="0" smtClean="0"/>
              <a:t>Público</a:t>
            </a:r>
          </a:p>
          <a:p>
            <a:pPr marL="457200" indent="-457200">
              <a:lnSpc>
                <a:spcPct val="150000"/>
              </a:lnSpc>
              <a:buFont typeface="Wingdings" panose="05000000000000000000" pitchFamily="2" charset="2"/>
              <a:buChar char="ü"/>
            </a:pPr>
            <a:r>
              <a:rPr lang="pt-BR" sz="3200" b="1" i="1" dirty="0" smtClean="0"/>
              <a:t>Privado</a:t>
            </a:r>
          </a:p>
          <a:p>
            <a:pPr marL="457200" indent="-457200">
              <a:lnSpc>
                <a:spcPct val="150000"/>
              </a:lnSpc>
              <a:buFont typeface="Wingdings" panose="05000000000000000000" pitchFamily="2" charset="2"/>
              <a:buChar char="ü"/>
            </a:pPr>
            <a:r>
              <a:rPr lang="pt-BR" sz="3200" b="1" i="1" dirty="0" smtClean="0"/>
              <a:t>Híbrido</a:t>
            </a:r>
          </a:p>
          <a:p>
            <a:pPr marL="457200" indent="-457200">
              <a:lnSpc>
                <a:spcPct val="150000"/>
              </a:lnSpc>
              <a:buFont typeface="Wingdings" panose="05000000000000000000" pitchFamily="2" charset="2"/>
              <a:buChar char="ü"/>
            </a:pPr>
            <a:r>
              <a:rPr lang="pt-BR" sz="3200" b="1" i="1" dirty="0" err="1" smtClean="0"/>
              <a:t>Multi-cloud</a:t>
            </a:r>
            <a:endParaRPr lang="pt-BR" sz="3200" b="1" i="1" dirty="0"/>
          </a:p>
        </p:txBody>
      </p:sp>
    </p:spTree>
    <p:extLst>
      <p:ext uri="{BB962C8B-B14F-4D97-AF65-F5344CB8AC3E}">
        <p14:creationId xmlns:p14="http://schemas.microsoft.com/office/powerpoint/2010/main" val="172730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xmlns="" id="{2CF088B2-36FF-4289-A94F-55469EAEE4A3}"/>
              </a:ext>
            </a:extLst>
          </p:cNvPr>
          <p:cNvGrpSpPr/>
          <p:nvPr/>
        </p:nvGrpSpPr>
        <p:grpSpPr>
          <a:xfrm>
            <a:off x="10328215" y="3049191"/>
            <a:ext cx="3771766" cy="4056325"/>
            <a:chOff x="10400787" y="2843969"/>
            <a:chExt cx="3771766" cy="4056325"/>
          </a:xfrm>
        </p:grpSpPr>
        <p:sp>
          <p:nvSpPr>
            <p:cNvPr id="38" name="Retângulo 37">
              <a:extLst>
                <a:ext uri="{FF2B5EF4-FFF2-40B4-BE49-F238E27FC236}">
                  <a16:creationId xmlns:a16="http://schemas.microsoft.com/office/drawing/2014/main" xmlns="" id="{98EB386C-D36E-4F0C-97C5-1B76EC4B2BE0}"/>
                </a:ext>
              </a:extLst>
            </p:cNvPr>
            <p:cNvSpPr/>
            <p:nvPr/>
          </p:nvSpPr>
          <p:spPr>
            <a:xfrm>
              <a:off x="10400787" y="2843969"/>
              <a:ext cx="3319048" cy="3328530"/>
            </a:xfrm>
            <a:prstGeom prst="rect">
              <a:avLst/>
            </a:prstGeom>
            <a:solidFill>
              <a:srgbClr val="A98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xmlns="" id="{70568067-CEF9-4874-97F0-228207042A3D}"/>
                </a:ext>
              </a:extLst>
            </p:cNvPr>
            <p:cNvSpPr/>
            <p:nvPr/>
          </p:nvSpPr>
          <p:spPr>
            <a:xfrm>
              <a:off x="10853505" y="3571764"/>
              <a:ext cx="3319048" cy="3328530"/>
            </a:xfrm>
            <a:prstGeom prst="rect">
              <a:avLst/>
            </a:prstGeom>
            <a:solidFill>
              <a:srgbClr val="F4E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74" name="Picture 2" descr="http://pontedoarcoiris.com/wp-content/uploads/2017/11/Featured-five-easy-steps-to-self-healing-energy-medicine-donna-eden-571x381.jpg">
              <a:extLst>
                <a:ext uri="{FF2B5EF4-FFF2-40B4-BE49-F238E27FC236}">
                  <a16:creationId xmlns:a16="http://schemas.microsoft.com/office/drawing/2014/main" xmlns="" id="{3B8CF6BB-8C34-43F3-A97F-5AD83A9BDC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975"/>
            <a:stretch/>
          </p:blipFill>
          <p:spPr bwMode="auto">
            <a:xfrm flipH="1">
              <a:off x="10627146" y="3032303"/>
              <a:ext cx="3319048" cy="3629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Agrupar 97">
            <a:extLst>
              <a:ext uri="{FF2B5EF4-FFF2-40B4-BE49-F238E27FC236}">
                <a16:creationId xmlns:a16="http://schemas.microsoft.com/office/drawing/2014/main" xmlns=""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xmlns=""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xmlns=""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xmlns=""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xmlns=""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xmlns=""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xmlns=""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xmlns=""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xmlns=""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xmlns=""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xmlns=""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xmlns=""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xmlns=""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xmlns=""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xmlns=""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xmlns=""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xmlns=""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xmlns=""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xmlns=""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xmlns=""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xmlns=""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xmlns=""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xmlns=""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xmlns=""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xmlns=""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xmlns=""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xmlns=""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xmlns=""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 name="CaixaDeTexto 2">
            <a:extLst>
              <a:ext uri="{FF2B5EF4-FFF2-40B4-BE49-F238E27FC236}">
                <a16:creationId xmlns:a16="http://schemas.microsoft.com/office/drawing/2014/main" xmlns="" id="{DD5EF79F-E7B6-4B55-9489-8BF9D274368B}"/>
              </a:ext>
            </a:extLst>
          </p:cNvPr>
          <p:cNvSpPr txBox="1"/>
          <p:nvPr/>
        </p:nvSpPr>
        <p:spPr>
          <a:xfrm>
            <a:off x="3752292" y="875854"/>
            <a:ext cx="4006225"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O Kubernetes é …</a:t>
            </a:r>
            <a:endParaRPr lang="pt-BR" sz="3600" i="1" dirty="0">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xmlns="" id="{0DC4CF0F-B06D-4DED-8463-81BDF9981989}"/>
              </a:ext>
            </a:extLst>
          </p:cNvPr>
          <p:cNvSpPr txBox="1"/>
          <p:nvPr/>
        </p:nvSpPr>
        <p:spPr>
          <a:xfrm>
            <a:off x="4352709" y="2387772"/>
            <a:ext cx="5749147" cy="5262979"/>
          </a:xfrm>
          <a:prstGeom prst="rect">
            <a:avLst/>
          </a:prstGeom>
          <a:noFill/>
        </p:spPr>
        <p:txBody>
          <a:bodyPr wrap="square" rtlCol="0">
            <a:spAutoFit/>
          </a:bodyPr>
          <a:lstStyle/>
          <a:p>
            <a:pPr>
              <a:spcAft>
                <a:spcPts val="3600"/>
              </a:spcAft>
            </a:pPr>
            <a:r>
              <a:rPr lang="en-US" sz="3600" b="1" i="1" dirty="0"/>
              <a:t>Auto </a:t>
            </a:r>
            <a:r>
              <a:rPr lang="pt-BR" sz="3600" b="1" i="1" dirty="0" smtClean="0"/>
              <a:t>curável</a:t>
            </a:r>
            <a:r>
              <a:rPr lang="en-US" sz="3600" b="1" i="1" dirty="0" smtClean="0"/>
              <a:t> </a:t>
            </a:r>
            <a:r>
              <a:rPr lang="en-US" sz="3600" b="1" i="1" dirty="0"/>
              <a:t>(self-healing) </a:t>
            </a:r>
          </a:p>
          <a:p>
            <a:pPr marL="1028700" lvl="1" indent="-571500">
              <a:spcAft>
                <a:spcPts val="3600"/>
              </a:spcAft>
              <a:buFont typeface="Wingdings" panose="05000000000000000000" pitchFamily="2" charset="2"/>
              <a:buChar char="§"/>
            </a:pPr>
            <a:r>
              <a:rPr lang="pt-BR" sz="3600" i="1" dirty="0" smtClean="0"/>
              <a:t>Colocação automática</a:t>
            </a:r>
          </a:p>
          <a:p>
            <a:pPr marL="1028700" lvl="1" indent="-571500">
              <a:spcAft>
                <a:spcPts val="3600"/>
              </a:spcAft>
              <a:buFont typeface="Wingdings" panose="05000000000000000000" pitchFamily="2" charset="2"/>
              <a:buChar char="§"/>
            </a:pPr>
            <a:r>
              <a:rPr lang="pt-BR" sz="3600" i="1" dirty="0" smtClean="0"/>
              <a:t>Reinício automático</a:t>
            </a:r>
          </a:p>
          <a:p>
            <a:pPr marL="1028700" lvl="1" indent="-571500">
              <a:spcAft>
                <a:spcPts val="3600"/>
              </a:spcAft>
              <a:buFont typeface="Wingdings" panose="05000000000000000000" pitchFamily="2" charset="2"/>
              <a:buChar char="§"/>
            </a:pPr>
            <a:r>
              <a:rPr lang="pt-BR" sz="3600" i="1" dirty="0" smtClean="0"/>
              <a:t>Replicação automática</a:t>
            </a:r>
          </a:p>
          <a:p>
            <a:pPr marL="1028700" lvl="1" indent="-571500">
              <a:spcAft>
                <a:spcPts val="3600"/>
              </a:spcAft>
              <a:buFont typeface="Wingdings" panose="05000000000000000000" pitchFamily="2" charset="2"/>
              <a:buChar char="§"/>
            </a:pPr>
            <a:r>
              <a:rPr lang="pt-BR" sz="3600" i="1" dirty="0" smtClean="0"/>
              <a:t>Dimensionamento automático</a:t>
            </a:r>
            <a:endParaRPr lang="pt-BR" sz="3600" i="1" dirty="0"/>
          </a:p>
        </p:txBody>
      </p:sp>
      <p:sp>
        <p:nvSpPr>
          <p:cNvPr id="9" name="CaixaDeTexto 8">
            <a:extLst>
              <a:ext uri="{FF2B5EF4-FFF2-40B4-BE49-F238E27FC236}">
                <a16:creationId xmlns:a16="http://schemas.microsoft.com/office/drawing/2014/main" xmlns="" id="{D4DC3362-AB42-454D-ADF3-4482AA9D4F9D}"/>
              </a:ext>
            </a:extLst>
          </p:cNvPr>
          <p:cNvSpPr txBox="1"/>
          <p:nvPr/>
        </p:nvSpPr>
        <p:spPr>
          <a:xfrm>
            <a:off x="4721471" y="8108312"/>
            <a:ext cx="8499571" cy="461665"/>
          </a:xfrm>
          <a:prstGeom prst="rect">
            <a:avLst/>
          </a:prstGeom>
          <a:noFill/>
        </p:spPr>
        <p:txBody>
          <a:bodyPr wrap="none" rtlCol="0">
            <a:spAutoFit/>
          </a:bodyPr>
          <a:lstStyle/>
          <a:p>
            <a:pPr algn="ctr"/>
            <a:r>
              <a:rPr lang="en-US" sz="2400" dirty="0"/>
              <a:t>https://kubernetes.io.docs.concepts/overview/what-is-kubernetes</a:t>
            </a:r>
            <a:endParaRPr lang="pt-BR" sz="2400" dirty="0"/>
          </a:p>
        </p:txBody>
      </p:sp>
    </p:spTree>
    <p:extLst>
      <p:ext uri="{BB962C8B-B14F-4D97-AF65-F5344CB8AC3E}">
        <p14:creationId xmlns:p14="http://schemas.microsoft.com/office/powerpoint/2010/main" val="999102883"/>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